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League Spartan" charset="1" panose="00000800000000000000"/>
      <p:regular r:id="rId14"/>
    </p:embeddedFont>
    <p:embeddedFont>
      <p:font typeface="Arimo" charset="1" panose="020B0604020202020204"/>
      <p:regular r:id="rId15"/>
    </p:embeddedFont>
    <p:embeddedFont>
      <p:font typeface="Arimo Bold" charset="1" panose="020B0704020202020204"/>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svg>
</file>

<file path=ppt/media/image3.png>
</file>

<file path=ppt/media/image4.png>
</file>

<file path=ppt/media/image5.svg>
</file>

<file path=ppt/media/image6.jpeg>
</file>

<file path=ppt/media/image7.pn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874B0">
                <a:alpha val="100000"/>
              </a:srgbClr>
            </a:gs>
            <a:gs pos="100000">
              <a:srgbClr val="053371">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6635353" y="6637609"/>
            <a:ext cx="8572348" cy="4043501"/>
          </a:xfrm>
          <a:custGeom>
            <a:avLst/>
            <a:gdLst/>
            <a:ahLst/>
            <a:cxnLst/>
            <a:rect r="r" b="b" t="t" l="l"/>
            <a:pathLst>
              <a:path h="4043501" w="8572348">
                <a:moveTo>
                  <a:pt x="0" y="0"/>
                </a:moveTo>
                <a:lnTo>
                  <a:pt x="8572348" y="0"/>
                </a:lnTo>
                <a:lnTo>
                  <a:pt x="8572348" y="4043501"/>
                </a:lnTo>
                <a:lnTo>
                  <a:pt x="0" y="40435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081354" y="1028700"/>
            <a:ext cx="4282420" cy="8229600"/>
          </a:xfrm>
          <a:custGeom>
            <a:avLst/>
            <a:gdLst/>
            <a:ahLst/>
            <a:cxnLst/>
            <a:rect r="r" b="b" t="t" l="l"/>
            <a:pathLst>
              <a:path h="8229600" w="4282420">
                <a:moveTo>
                  <a:pt x="0" y="0"/>
                </a:moveTo>
                <a:lnTo>
                  <a:pt x="4282420" y="0"/>
                </a:lnTo>
                <a:lnTo>
                  <a:pt x="4282420" y="8229600"/>
                </a:lnTo>
                <a:lnTo>
                  <a:pt x="0" y="8229600"/>
                </a:lnTo>
                <a:lnTo>
                  <a:pt x="0" y="0"/>
                </a:lnTo>
                <a:close/>
              </a:path>
            </a:pathLst>
          </a:custGeom>
          <a:blipFill>
            <a:blip r:embed="rId4"/>
            <a:stretch>
              <a:fillRect l="0" t="0" r="0" b="0"/>
            </a:stretch>
          </a:blipFill>
        </p:spPr>
      </p:sp>
      <p:sp>
        <p:nvSpPr>
          <p:cNvPr name="Freeform 4" id="4"/>
          <p:cNvSpPr/>
          <p:nvPr/>
        </p:nvSpPr>
        <p:spPr>
          <a:xfrm flipH="true" flipV="false" rot="0">
            <a:off x="0" y="1028700"/>
            <a:ext cx="4282420" cy="8229600"/>
          </a:xfrm>
          <a:custGeom>
            <a:avLst/>
            <a:gdLst/>
            <a:ahLst/>
            <a:cxnLst/>
            <a:rect r="r" b="b" t="t" l="l"/>
            <a:pathLst>
              <a:path h="8229600" w="4282420">
                <a:moveTo>
                  <a:pt x="4282420" y="0"/>
                </a:moveTo>
                <a:lnTo>
                  <a:pt x="0" y="0"/>
                </a:lnTo>
                <a:lnTo>
                  <a:pt x="0" y="8229600"/>
                </a:lnTo>
                <a:lnTo>
                  <a:pt x="4282420" y="8229600"/>
                </a:lnTo>
                <a:lnTo>
                  <a:pt x="4282420" y="0"/>
                </a:lnTo>
                <a:close/>
              </a:path>
            </a:pathLst>
          </a:custGeom>
          <a:blipFill>
            <a:blip r:embed="rId4"/>
            <a:stretch>
              <a:fillRect l="0" t="0" r="0" b="0"/>
            </a:stretch>
          </a:blipFill>
        </p:spPr>
      </p:sp>
      <p:sp>
        <p:nvSpPr>
          <p:cNvPr name="TextBox 5" id="5"/>
          <p:cNvSpPr txBox="true"/>
          <p:nvPr/>
        </p:nvSpPr>
        <p:spPr>
          <a:xfrm rot="0">
            <a:off x="2001383" y="3538777"/>
            <a:ext cx="13574416" cy="3206954"/>
          </a:xfrm>
          <a:prstGeom prst="rect">
            <a:avLst/>
          </a:prstGeom>
        </p:spPr>
        <p:txBody>
          <a:bodyPr anchor="t" rtlCol="false" tIns="0" lIns="0" bIns="0" rIns="0">
            <a:spAutoFit/>
          </a:bodyPr>
          <a:lstStyle/>
          <a:p>
            <a:pPr algn="ctr">
              <a:lnSpc>
                <a:spcPts val="8340"/>
              </a:lnSpc>
            </a:pPr>
            <a:r>
              <a:rPr lang="en-US" sz="7868" spc="786">
                <a:solidFill>
                  <a:srgbClr val="FFFFFF"/>
                </a:solidFill>
                <a:latin typeface="League Spartan"/>
                <a:ea typeface="League Spartan"/>
                <a:cs typeface="League Spartan"/>
                <a:sym typeface="League Spartan"/>
              </a:rPr>
              <a:t>SALES &amp; PROFIT INSIGHTS DASHBOARD</a:t>
            </a:r>
          </a:p>
        </p:txBody>
      </p:sp>
      <p:sp>
        <p:nvSpPr>
          <p:cNvPr name="Freeform 6" id="6"/>
          <p:cNvSpPr/>
          <p:nvPr/>
        </p:nvSpPr>
        <p:spPr>
          <a:xfrm flipH="false" flipV="false" rot="0">
            <a:off x="12467517" y="6745731"/>
            <a:ext cx="8572348" cy="4043501"/>
          </a:xfrm>
          <a:custGeom>
            <a:avLst/>
            <a:gdLst/>
            <a:ahLst/>
            <a:cxnLst/>
            <a:rect r="r" b="b" t="t" l="l"/>
            <a:pathLst>
              <a:path h="4043501" w="8572348">
                <a:moveTo>
                  <a:pt x="0" y="0"/>
                </a:moveTo>
                <a:lnTo>
                  <a:pt x="8572348" y="0"/>
                </a:lnTo>
                <a:lnTo>
                  <a:pt x="8572348" y="4043501"/>
                </a:lnTo>
                <a:lnTo>
                  <a:pt x="0" y="40435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8120431" y="420929"/>
            <a:ext cx="1731997" cy="1499565"/>
          </a:xfrm>
          <a:custGeom>
            <a:avLst/>
            <a:gdLst/>
            <a:ahLst/>
            <a:cxnLst/>
            <a:rect r="r" b="b" t="t" l="l"/>
            <a:pathLst>
              <a:path h="1499565" w="1731997">
                <a:moveTo>
                  <a:pt x="0" y="0"/>
                </a:moveTo>
                <a:lnTo>
                  <a:pt x="1731997" y="0"/>
                </a:lnTo>
                <a:lnTo>
                  <a:pt x="1731997" y="1499565"/>
                </a:lnTo>
                <a:lnTo>
                  <a:pt x="0" y="149956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0" y="6455398"/>
            <a:ext cx="8572348" cy="4043501"/>
          </a:xfrm>
          <a:custGeom>
            <a:avLst/>
            <a:gdLst/>
            <a:ahLst/>
            <a:cxnLst/>
            <a:rect r="r" b="b" t="t" l="l"/>
            <a:pathLst>
              <a:path h="4043501" w="8572348">
                <a:moveTo>
                  <a:pt x="0" y="0"/>
                </a:moveTo>
                <a:lnTo>
                  <a:pt x="8572348" y="0"/>
                </a:lnTo>
                <a:lnTo>
                  <a:pt x="8572348" y="4043501"/>
                </a:lnTo>
                <a:lnTo>
                  <a:pt x="0" y="40435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3794770" y="6910664"/>
            <a:ext cx="9987642" cy="618766"/>
          </a:xfrm>
          <a:prstGeom prst="rect">
            <a:avLst/>
          </a:prstGeom>
        </p:spPr>
        <p:txBody>
          <a:bodyPr anchor="t" rtlCol="false" tIns="0" lIns="0" bIns="0" rIns="0">
            <a:spAutoFit/>
          </a:bodyPr>
          <a:lstStyle/>
          <a:p>
            <a:pPr algn="ctr">
              <a:lnSpc>
                <a:spcPts val="4772"/>
              </a:lnSpc>
            </a:pPr>
            <a:r>
              <a:rPr lang="en-US" sz="3818" spc="381">
                <a:solidFill>
                  <a:srgbClr val="FFFFFF"/>
                </a:solidFill>
                <a:latin typeface="Arimo"/>
                <a:ea typeface="Arimo"/>
                <a:cs typeface="Arimo"/>
                <a:sym typeface="Arimo"/>
              </a:rPr>
              <a:t>Visualizing Key Business Metrics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874B0">
                <a:alpha val="100000"/>
              </a:srgbClr>
            </a:gs>
            <a:gs pos="100000">
              <a:srgbClr val="053371">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0" y="8633839"/>
            <a:ext cx="18288000" cy="5288583"/>
            <a:chOff x="0" y="0"/>
            <a:chExt cx="2833290" cy="819340"/>
          </a:xfrm>
        </p:grpSpPr>
        <p:sp>
          <p:nvSpPr>
            <p:cNvPr name="Freeform 3" id="3"/>
            <p:cNvSpPr/>
            <p:nvPr/>
          </p:nvSpPr>
          <p:spPr>
            <a:xfrm flipH="false" flipV="false" rot="0">
              <a:off x="0" y="0"/>
              <a:ext cx="2833290" cy="819340"/>
            </a:xfrm>
            <a:custGeom>
              <a:avLst/>
              <a:gdLst/>
              <a:ahLst/>
              <a:cxnLst/>
              <a:rect r="r" b="b" t="t" l="l"/>
              <a:pathLst>
                <a:path h="819340" w="2833290">
                  <a:moveTo>
                    <a:pt x="0" y="0"/>
                  </a:moveTo>
                  <a:lnTo>
                    <a:pt x="2833290" y="0"/>
                  </a:lnTo>
                  <a:lnTo>
                    <a:pt x="2833290" y="819340"/>
                  </a:lnTo>
                  <a:lnTo>
                    <a:pt x="0" y="819340"/>
                  </a:lnTo>
                  <a:close/>
                </a:path>
              </a:pathLst>
            </a:custGeom>
            <a:blipFill>
              <a:blip r:embed="rId2"/>
              <a:stretch>
                <a:fillRect l="0" t="-124703" r="0" b="-5687"/>
              </a:stretch>
            </a:blipFill>
          </p:spPr>
        </p:sp>
      </p:grpSp>
      <p:sp>
        <p:nvSpPr>
          <p:cNvPr name="Freeform 4" id="4"/>
          <p:cNvSpPr/>
          <p:nvPr/>
        </p:nvSpPr>
        <p:spPr>
          <a:xfrm flipH="false" flipV="true" rot="-5400000">
            <a:off x="15177010" y="-1253949"/>
            <a:ext cx="2720897" cy="5228794"/>
          </a:xfrm>
          <a:custGeom>
            <a:avLst/>
            <a:gdLst/>
            <a:ahLst/>
            <a:cxnLst/>
            <a:rect r="r" b="b" t="t" l="l"/>
            <a:pathLst>
              <a:path h="5228794" w="2720897">
                <a:moveTo>
                  <a:pt x="0" y="5228795"/>
                </a:moveTo>
                <a:lnTo>
                  <a:pt x="2720897" y="5228795"/>
                </a:lnTo>
                <a:lnTo>
                  <a:pt x="2720897" y="0"/>
                </a:lnTo>
                <a:lnTo>
                  <a:pt x="0" y="0"/>
                </a:lnTo>
                <a:lnTo>
                  <a:pt x="0" y="5228795"/>
                </a:lnTo>
                <a:close/>
              </a:path>
            </a:pathLst>
          </a:custGeom>
          <a:blipFill>
            <a:blip r:embed="rId3"/>
            <a:stretch>
              <a:fillRect l="0" t="0" r="0" b="0"/>
            </a:stretch>
          </a:blipFill>
        </p:spPr>
      </p:sp>
      <p:sp>
        <p:nvSpPr>
          <p:cNvPr name="TextBox 5" id="5"/>
          <p:cNvSpPr txBox="true"/>
          <p:nvPr/>
        </p:nvSpPr>
        <p:spPr>
          <a:xfrm rot="0">
            <a:off x="1750541" y="2608153"/>
            <a:ext cx="14786917" cy="1135783"/>
          </a:xfrm>
          <a:prstGeom prst="rect">
            <a:avLst/>
          </a:prstGeom>
        </p:spPr>
        <p:txBody>
          <a:bodyPr anchor="t" rtlCol="false" tIns="0" lIns="0" bIns="0" rIns="0">
            <a:spAutoFit/>
          </a:bodyPr>
          <a:lstStyle/>
          <a:p>
            <a:pPr algn="ctr">
              <a:lnSpc>
                <a:spcPts val="8655"/>
              </a:lnSpc>
            </a:pPr>
            <a:r>
              <a:rPr lang="en-US" sz="8165" spc="816">
                <a:solidFill>
                  <a:srgbClr val="FFFFFF"/>
                </a:solidFill>
                <a:latin typeface="League Spartan"/>
                <a:ea typeface="League Spartan"/>
                <a:cs typeface="League Spartan"/>
                <a:sym typeface="League Spartan"/>
              </a:rPr>
              <a:t>OBJECTIVE</a:t>
            </a:r>
          </a:p>
        </p:txBody>
      </p:sp>
      <p:sp>
        <p:nvSpPr>
          <p:cNvPr name="TextBox 6" id="6"/>
          <p:cNvSpPr txBox="true"/>
          <p:nvPr/>
        </p:nvSpPr>
        <p:spPr>
          <a:xfrm rot="0">
            <a:off x="2256967" y="4048044"/>
            <a:ext cx="13841596" cy="3068156"/>
          </a:xfrm>
          <a:prstGeom prst="rect">
            <a:avLst/>
          </a:prstGeom>
        </p:spPr>
        <p:txBody>
          <a:bodyPr anchor="t" rtlCol="false" tIns="0" lIns="0" bIns="0" rIns="0">
            <a:spAutoFit/>
          </a:bodyPr>
          <a:lstStyle/>
          <a:p>
            <a:pPr algn="l">
              <a:lnSpc>
                <a:spcPts val="4040"/>
              </a:lnSpc>
            </a:pPr>
            <a:r>
              <a:rPr lang="en-US" sz="3812" spc="381">
                <a:solidFill>
                  <a:srgbClr val="FFFFFF"/>
                </a:solidFill>
                <a:latin typeface="Arimo"/>
                <a:ea typeface="Arimo"/>
                <a:cs typeface="Arimo"/>
                <a:sym typeface="Arimo"/>
              </a:rPr>
              <a:t>➔ To track and analyze key sales and profitability metrics.</a:t>
            </a:r>
          </a:p>
          <a:p>
            <a:pPr algn="l">
              <a:lnSpc>
                <a:spcPts val="4040"/>
              </a:lnSpc>
            </a:pPr>
            <a:r>
              <a:rPr lang="en-US" sz="3812" spc="381">
                <a:solidFill>
                  <a:srgbClr val="FFFFFF"/>
                </a:solidFill>
                <a:latin typeface="Arimo"/>
                <a:ea typeface="Arimo"/>
                <a:cs typeface="Arimo"/>
                <a:sym typeface="Arimo"/>
              </a:rPr>
              <a:t> ➔ To identify high-performing products, countries, and segments.</a:t>
            </a:r>
          </a:p>
          <a:p>
            <a:pPr algn="l">
              <a:lnSpc>
                <a:spcPts val="4040"/>
              </a:lnSpc>
            </a:pPr>
            <a:r>
              <a:rPr lang="en-US" sz="3812" spc="381">
                <a:solidFill>
                  <a:srgbClr val="FFFFFF"/>
                </a:solidFill>
                <a:latin typeface="Arimo"/>
                <a:ea typeface="Arimo"/>
                <a:cs typeface="Arimo"/>
                <a:sym typeface="Arimo"/>
              </a:rPr>
              <a:t> ➔ To highlight growth opportunities and improve business strategies.</a:t>
            </a:r>
          </a:p>
        </p:txBody>
      </p:sp>
      <p:sp>
        <p:nvSpPr>
          <p:cNvPr name="Freeform 7" id="7"/>
          <p:cNvSpPr/>
          <p:nvPr/>
        </p:nvSpPr>
        <p:spPr>
          <a:xfrm flipH="false" flipV="false" rot="-5400000">
            <a:off x="390093" y="-1471468"/>
            <a:ext cx="2720897" cy="5228794"/>
          </a:xfrm>
          <a:custGeom>
            <a:avLst/>
            <a:gdLst/>
            <a:ahLst/>
            <a:cxnLst/>
            <a:rect r="r" b="b" t="t" l="l"/>
            <a:pathLst>
              <a:path h="5228794" w="2720897">
                <a:moveTo>
                  <a:pt x="0" y="0"/>
                </a:moveTo>
                <a:lnTo>
                  <a:pt x="2720897" y="0"/>
                </a:lnTo>
                <a:lnTo>
                  <a:pt x="2720897" y="5228794"/>
                </a:lnTo>
                <a:lnTo>
                  <a:pt x="0" y="5228794"/>
                </a:lnTo>
                <a:lnTo>
                  <a:pt x="0" y="0"/>
                </a:lnTo>
                <a:close/>
              </a:path>
            </a:pathLst>
          </a:custGeom>
          <a:blipFill>
            <a:blip r:embed="rId3"/>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874B0">
                <a:alpha val="100000"/>
              </a:srgbClr>
            </a:gs>
            <a:gs pos="100000">
              <a:srgbClr val="053371">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true" flipV="false" rot="0">
            <a:off x="8788436" y="-316726"/>
            <a:ext cx="7886994" cy="10920453"/>
          </a:xfrm>
          <a:custGeom>
            <a:avLst/>
            <a:gdLst/>
            <a:ahLst/>
            <a:cxnLst/>
            <a:rect r="r" b="b" t="t" l="l"/>
            <a:pathLst>
              <a:path h="10920453" w="7886994">
                <a:moveTo>
                  <a:pt x="7886994" y="0"/>
                </a:moveTo>
                <a:lnTo>
                  <a:pt x="0" y="0"/>
                </a:lnTo>
                <a:lnTo>
                  <a:pt x="0" y="10920452"/>
                </a:lnTo>
                <a:lnTo>
                  <a:pt x="7886994" y="10920452"/>
                </a:lnTo>
                <a:lnTo>
                  <a:pt x="7886994" y="0"/>
                </a:lnTo>
                <a:close/>
              </a:path>
            </a:pathLst>
          </a:custGeom>
          <a:blipFill>
            <a:blip r:embed="rId2"/>
            <a:stretch>
              <a:fillRect l="0" t="0" r="0" b="0"/>
            </a:stretch>
          </a:blipFill>
        </p:spPr>
      </p:sp>
      <p:grpSp>
        <p:nvGrpSpPr>
          <p:cNvPr name="Group 3" id="3"/>
          <p:cNvGrpSpPr/>
          <p:nvPr/>
        </p:nvGrpSpPr>
        <p:grpSpPr>
          <a:xfrm rot="0">
            <a:off x="9144000" y="0"/>
            <a:ext cx="9144000" cy="10287000"/>
            <a:chOff x="0" y="0"/>
            <a:chExt cx="2408296" cy="2709333"/>
          </a:xfrm>
        </p:grpSpPr>
        <p:sp>
          <p:nvSpPr>
            <p:cNvPr name="Freeform 4" id="4"/>
            <p:cNvSpPr/>
            <p:nvPr/>
          </p:nvSpPr>
          <p:spPr>
            <a:xfrm flipH="false" flipV="false" rot="0">
              <a:off x="0" y="0"/>
              <a:ext cx="2408296" cy="2709333"/>
            </a:xfrm>
            <a:custGeom>
              <a:avLst/>
              <a:gdLst/>
              <a:ahLst/>
              <a:cxnLst/>
              <a:rect r="r" b="b" t="t" l="l"/>
              <a:pathLst>
                <a:path h="2709333" w="2408296">
                  <a:moveTo>
                    <a:pt x="0" y="0"/>
                  </a:moveTo>
                  <a:lnTo>
                    <a:pt x="2408296" y="0"/>
                  </a:lnTo>
                  <a:lnTo>
                    <a:pt x="2408296" y="2709333"/>
                  </a:lnTo>
                  <a:lnTo>
                    <a:pt x="0" y="2709333"/>
                  </a:lnTo>
                  <a:close/>
                </a:path>
              </a:pathLst>
            </a:custGeom>
            <a:solidFill>
              <a:srgbClr val="FFFFFF"/>
            </a:solidFill>
          </p:spPr>
        </p:sp>
        <p:sp>
          <p:nvSpPr>
            <p:cNvPr name="TextBox 5" id="5"/>
            <p:cNvSpPr txBox="true"/>
            <p:nvPr/>
          </p:nvSpPr>
          <p:spPr>
            <a:xfrm>
              <a:off x="0" y="-47625"/>
              <a:ext cx="2408296" cy="275695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9658350" y="217712"/>
            <a:ext cx="7600950" cy="8633417"/>
          </a:xfrm>
          <a:prstGeom prst="rect">
            <a:avLst/>
          </a:prstGeom>
        </p:spPr>
        <p:txBody>
          <a:bodyPr anchor="t" rtlCol="false" tIns="0" lIns="0" bIns="0" rIns="0">
            <a:spAutoFit/>
          </a:bodyPr>
          <a:lstStyle/>
          <a:p>
            <a:pPr algn="l" marL="652363" indent="-326182" lvl="1">
              <a:lnSpc>
                <a:spcPts val="5771"/>
              </a:lnSpc>
              <a:buFont typeface="Arial"/>
              <a:buChar char="•"/>
            </a:pPr>
            <a:r>
              <a:rPr lang="en-US" b="true" sz="3021" spc="302">
                <a:solidFill>
                  <a:srgbClr val="194A8D"/>
                </a:solidFill>
                <a:latin typeface="Arimo Bold"/>
                <a:ea typeface="Arimo Bold"/>
                <a:cs typeface="Arimo Bold"/>
                <a:sym typeface="Arimo Bold"/>
              </a:rPr>
              <a:t>Net Sales</a:t>
            </a:r>
            <a:r>
              <a:rPr lang="en-US" sz="3021" spc="302">
                <a:solidFill>
                  <a:srgbClr val="194A8D"/>
                </a:solidFill>
                <a:latin typeface="Arimo"/>
                <a:ea typeface="Arimo"/>
                <a:cs typeface="Arimo"/>
                <a:sym typeface="Arimo"/>
              </a:rPr>
              <a:t> – Total revenue after discounts.</a:t>
            </a:r>
          </a:p>
          <a:p>
            <a:pPr algn="l" marL="652363" indent="-326182" lvl="1">
              <a:lnSpc>
                <a:spcPts val="5771"/>
              </a:lnSpc>
              <a:buFont typeface="Arial"/>
              <a:buChar char="•"/>
            </a:pPr>
            <a:r>
              <a:rPr lang="en-US" b="true" sz="3021" spc="302">
                <a:solidFill>
                  <a:srgbClr val="194A8D"/>
                </a:solidFill>
                <a:latin typeface="Arimo Bold"/>
                <a:ea typeface="Arimo Bold"/>
                <a:cs typeface="Arimo Bold"/>
                <a:sym typeface="Arimo Bold"/>
              </a:rPr>
              <a:t>Total Profit</a:t>
            </a:r>
            <a:r>
              <a:rPr lang="en-US" sz="3021" spc="302">
                <a:solidFill>
                  <a:srgbClr val="194A8D"/>
                </a:solidFill>
                <a:latin typeface="Arimo"/>
                <a:ea typeface="Arimo"/>
                <a:cs typeface="Arimo"/>
                <a:sym typeface="Arimo"/>
              </a:rPr>
              <a:t> – Earnings after cost of goods sold (COGS).</a:t>
            </a:r>
          </a:p>
          <a:p>
            <a:pPr algn="l" marL="652363" indent="-326182" lvl="1">
              <a:lnSpc>
                <a:spcPts val="5771"/>
              </a:lnSpc>
              <a:buFont typeface="Arial"/>
              <a:buChar char="•"/>
            </a:pPr>
            <a:r>
              <a:rPr lang="en-US" b="true" sz="3021" spc="302">
                <a:solidFill>
                  <a:srgbClr val="194A8D"/>
                </a:solidFill>
                <a:latin typeface="Arimo Bold"/>
                <a:ea typeface="Arimo Bold"/>
                <a:cs typeface="Arimo Bold"/>
                <a:sym typeface="Arimo Bold"/>
              </a:rPr>
              <a:t>Units Sold</a:t>
            </a:r>
            <a:r>
              <a:rPr lang="en-US" sz="3021" spc="302">
                <a:solidFill>
                  <a:srgbClr val="194A8D"/>
                </a:solidFill>
                <a:latin typeface="Arimo"/>
                <a:ea typeface="Arimo"/>
                <a:cs typeface="Arimo"/>
                <a:sym typeface="Arimo"/>
              </a:rPr>
              <a:t> – Volume of units sold over time.</a:t>
            </a:r>
          </a:p>
          <a:p>
            <a:pPr algn="l" marL="652363" indent="-326182" lvl="1">
              <a:lnSpc>
                <a:spcPts val="5771"/>
              </a:lnSpc>
              <a:buFont typeface="Arial"/>
              <a:buChar char="•"/>
            </a:pPr>
            <a:r>
              <a:rPr lang="en-US" b="true" sz="3021" spc="302">
                <a:solidFill>
                  <a:srgbClr val="194A8D"/>
                </a:solidFill>
                <a:latin typeface="Arimo Bold"/>
                <a:ea typeface="Arimo Bold"/>
                <a:cs typeface="Arimo Bold"/>
                <a:sym typeface="Arimo Bold"/>
              </a:rPr>
              <a:t>Top Product </a:t>
            </a:r>
            <a:r>
              <a:rPr lang="en-US" sz="3021" spc="302">
                <a:solidFill>
                  <a:srgbClr val="194A8D"/>
                </a:solidFill>
                <a:latin typeface="Arimo"/>
                <a:ea typeface="Arimo"/>
                <a:cs typeface="Arimo"/>
                <a:sym typeface="Arimo"/>
              </a:rPr>
              <a:t>– Product with the highest contribution to sales/profit.</a:t>
            </a:r>
          </a:p>
          <a:p>
            <a:pPr algn="l" marL="652363" indent="-326182" lvl="1">
              <a:lnSpc>
                <a:spcPts val="5771"/>
              </a:lnSpc>
              <a:buFont typeface="Arial"/>
              <a:buChar char="•"/>
            </a:pPr>
            <a:r>
              <a:rPr lang="en-US" b="true" sz="3021" spc="302">
                <a:solidFill>
                  <a:srgbClr val="194A8D"/>
                </a:solidFill>
                <a:latin typeface="Arimo Bold"/>
                <a:ea typeface="Arimo Bold"/>
                <a:cs typeface="Arimo Bold"/>
                <a:sym typeface="Arimo Bold"/>
              </a:rPr>
              <a:t>Average Discount %</a:t>
            </a:r>
            <a:r>
              <a:rPr lang="en-US" sz="3021" spc="302">
                <a:solidFill>
                  <a:srgbClr val="194A8D"/>
                </a:solidFill>
                <a:latin typeface="Arimo"/>
                <a:ea typeface="Arimo"/>
                <a:cs typeface="Arimo"/>
                <a:sym typeface="Arimo"/>
              </a:rPr>
              <a:t> – Average discounts applied on sales</a:t>
            </a:r>
          </a:p>
          <a:p>
            <a:pPr algn="l" marL="652363" indent="-326182" lvl="1">
              <a:lnSpc>
                <a:spcPts val="5771"/>
              </a:lnSpc>
              <a:buFont typeface="Arial"/>
              <a:buChar char="•"/>
            </a:pPr>
          </a:p>
        </p:txBody>
      </p:sp>
      <p:sp>
        <p:nvSpPr>
          <p:cNvPr name="Freeform 7" id="7"/>
          <p:cNvSpPr/>
          <p:nvPr/>
        </p:nvSpPr>
        <p:spPr>
          <a:xfrm flipH="false" flipV="false" rot="0">
            <a:off x="8944127" y="8134952"/>
            <a:ext cx="6667707" cy="3145099"/>
          </a:xfrm>
          <a:custGeom>
            <a:avLst/>
            <a:gdLst/>
            <a:ahLst/>
            <a:cxnLst/>
            <a:rect r="r" b="b" t="t" l="l"/>
            <a:pathLst>
              <a:path h="3145099" w="6667707">
                <a:moveTo>
                  <a:pt x="0" y="0"/>
                </a:moveTo>
                <a:lnTo>
                  <a:pt x="6667707" y="0"/>
                </a:lnTo>
                <a:lnTo>
                  <a:pt x="6667707" y="3145098"/>
                </a:lnTo>
                <a:lnTo>
                  <a:pt x="0" y="31450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4182621" y="8134952"/>
            <a:ext cx="6667707" cy="3145099"/>
          </a:xfrm>
          <a:custGeom>
            <a:avLst/>
            <a:gdLst/>
            <a:ahLst/>
            <a:cxnLst/>
            <a:rect r="r" b="b" t="t" l="l"/>
            <a:pathLst>
              <a:path h="3145099" w="6667707">
                <a:moveTo>
                  <a:pt x="0" y="0"/>
                </a:moveTo>
                <a:lnTo>
                  <a:pt x="6667708" y="0"/>
                </a:lnTo>
                <a:lnTo>
                  <a:pt x="6667708" y="3145098"/>
                </a:lnTo>
                <a:lnTo>
                  <a:pt x="0" y="31450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1252550" y="3532621"/>
            <a:ext cx="7086415" cy="3326533"/>
          </a:xfrm>
          <a:prstGeom prst="rect">
            <a:avLst/>
          </a:prstGeom>
        </p:spPr>
        <p:txBody>
          <a:bodyPr anchor="t" rtlCol="false" tIns="0" lIns="0" bIns="0" rIns="0">
            <a:spAutoFit/>
          </a:bodyPr>
          <a:lstStyle/>
          <a:p>
            <a:pPr algn="l">
              <a:lnSpc>
                <a:spcPts val="8655"/>
              </a:lnSpc>
            </a:pPr>
            <a:r>
              <a:rPr lang="en-US" sz="8165" spc="816">
                <a:solidFill>
                  <a:srgbClr val="FFFFFF"/>
                </a:solidFill>
                <a:latin typeface="League Spartan"/>
                <a:ea typeface="League Spartan"/>
                <a:cs typeface="League Spartan"/>
                <a:sym typeface="League Spartan"/>
              </a:rPr>
              <a:t>KEY MATRICS TRACKED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874B0">
                <a:alpha val="100000"/>
              </a:srgbClr>
            </a:gs>
            <a:gs pos="100000">
              <a:srgbClr val="053371">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261658" y="-1359176"/>
            <a:ext cx="9754014" cy="13005352"/>
          </a:xfrm>
          <a:custGeom>
            <a:avLst/>
            <a:gdLst/>
            <a:ahLst/>
            <a:cxnLst/>
            <a:rect r="r" b="b" t="t" l="l"/>
            <a:pathLst>
              <a:path h="13005352" w="9754014">
                <a:moveTo>
                  <a:pt x="0" y="0"/>
                </a:moveTo>
                <a:lnTo>
                  <a:pt x="9754015" y="0"/>
                </a:lnTo>
                <a:lnTo>
                  <a:pt x="9754015" y="13005352"/>
                </a:lnTo>
                <a:lnTo>
                  <a:pt x="0" y="13005352"/>
                </a:lnTo>
                <a:lnTo>
                  <a:pt x="0" y="0"/>
                </a:lnTo>
                <a:close/>
              </a:path>
            </a:pathLst>
          </a:custGeom>
          <a:blipFill>
            <a:blip r:embed="rId2">
              <a:alphaModFix amt="39000"/>
            </a:blip>
            <a:stretch>
              <a:fillRect l="0" t="0" r="0" b="0"/>
            </a:stretch>
          </a:blipFill>
        </p:spPr>
      </p:sp>
      <p:grpSp>
        <p:nvGrpSpPr>
          <p:cNvPr name="Group 3" id="3"/>
          <p:cNvGrpSpPr/>
          <p:nvPr/>
        </p:nvGrpSpPr>
        <p:grpSpPr>
          <a:xfrm rot="0">
            <a:off x="8549770" y="5079556"/>
            <a:ext cx="8709530" cy="1409323"/>
            <a:chOff x="0" y="0"/>
            <a:chExt cx="2644579" cy="427930"/>
          </a:xfrm>
        </p:grpSpPr>
        <p:sp>
          <p:nvSpPr>
            <p:cNvPr name="Freeform 4" id="4"/>
            <p:cNvSpPr/>
            <p:nvPr/>
          </p:nvSpPr>
          <p:spPr>
            <a:xfrm flipH="false" flipV="false" rot="0">
              <a:off x="0" y="0"/>
              <a:ext cx="2644579" cy="427930"/>
            </a:xfrm>
            <a:custGeom>
              <a:avLst/>
              <a:gdLst/>
              <a:ahLst/>
              <a:cxnLst/>
              <a:rect r="r" b="b" t="t" l="l"/>
              <a:pathLst>
                <a:path h="427930" w="2644579">
                  <a:moveTo>
                    <a:pt x="0" y="0"/>
                  </a:moveTo>
                  <a:lnTo>
                    <a:pt x="2644579" y="0"/>
                  </a:lnTo>
                  <a:lnTo>
                    <a:pt x="2644579" y="427930"/>
                  </a:lnTo>
                  <a:lnTo>
                    <a:pt x="0" y="427930"/>
                  </a:lnTo>
                  <a:close/>
                </a:path>
              </a:pathLst>
            </a:custGeom>
            <a:solidFill>
              <a:srgbClr val="FFFFFF"/>
            </a:solidFill>
          </p:spPr>
        </p:sp>
        <p:sp>
          <p:nvSpPr>
            <p:cNvPr name="TextBox 5" id="5"/>
            <p:cNvSpPr txBox="true"/>
            <p:nvPr/>
          </p:nvSpPr>
          <p:spPr>
            <a:xfrm>
              <a:off x="0" y="-47625"/>
              <a:ext cx="2644579" cy="47555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8549770" y="519913"/>
            <a:ext cx="8709530" cy="1409323"/>
            <a:chOff x="0" y="0"/>
            <a:chExt cx="2644579" cy="427930"/>
          </a:xfrm>
        </p:grpSpPr>
        <p:sp>
          <p:nvSpPr>
            <p:cNvPr name="Freeform 7" id="7"/>
            <p:cNvSpPr/>
            <p:nvPr/>
          </p:nvSpPr>
          <p:spPr>
            <a:xfrm flipH="false" flipV="false" rot="0">
              <a:off x="0" y="0"/>
              <a:ext cx="2644579" cy="427930"/>
            </a:xfrm>
            <a:custGeom>
              <a:avLst/>
              <a:gdLst/>
              <a:ahLst/>
              <a:cxnLst/>
              <a:rect r="r" b="b" t="t" l="l"/>
              <a:pathLst>
                <a:path h="427930" w="2644579">
                  <a:moveTo>
                    <a:pt x="0" y="0"/>
                  </a:moveTo>
                  <a:lnTo>
                    <a:pt x="2644579" y="0"/>
                  </a:lnTo>
                  <a:lnTo>
                    <a:pt x="2644579" y="427930"/>
                  </a:lnTo>
                  <a:lnTo>
                    <a:pt x="0" y="427930"/>
                  </a:lnTo>
                  <a:close/>
                </a:path>
              </a:pathLst>
            </a:custGeom>
            <a:solidFill>
              <a:srgbClr val="FFFFFF"/>
            </a:solidFill>
          </p:spPr>
        </p:sp>
        <p:sp>
          <p:nvSpPr>
            <p:cNvPr name="TextBox 8" id="8"/>
            <p:cNvSpPr txBox="true"/>
            <p:nvPr/>
          </p:nvSpPr>
          <p:spPr>
            <a:xfrm>
              <a:off x="0" y="-47625"/>
              <a:ext cx="2644579" cy="47555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05181" y="3572314"/>
            <a:ext cx="9230699" cy="3326533"/>
          </a:xfrm>
          <a:prstGeom prst="rect">
            <a:avLst/>
          </a:prstGeom>
        </p:spPr>
        <p:txBody>
          <a:bodyPr anchor="t" rtlCol="false" tIns="0" lIns="0" bIns="0" rIns="0">
            <a:spAutoFit/>
          </a:bodyPr>
          <a:lstStyle/>
          <a:p>
            <a:pPr algn="ctr">
              <a:lnSpc>
                <a:spcPts val="8655"/>
              </a:lnSpc>
            </a:pPr>
            <a:r>
              <a:rPr lang="en-US" sz="8165" spc="816">
                <a:solidFill>
                  <a:srgbClr val="FFFFFF"/>
                </a:solidFill>
                <a:latin typeface="League Spartan"/>
                <a:ea typeface="League Spartan"/>
                <a:cs typeface="League Spartan"/>
                <a:sym typeface="League Spartan"/>
              </a:rPr>
              <a:t>DASHBOARD VISUAL ELEMENTS</a:t>
            </a:r>
          </a:p>
        </p:txBody>
      </p:sp>
      <p:grpSp>
        <p:nvGrpSpPr>
          <p:cNvPr name="Group 10" id="10"/>
          <p:cNvGrpSpPr/>
          <p:nvPr/>
        </p:nvGrpSpPr>
        <p:grpSpPr>
          <a:xfrm rot="0">
            <a:off x="8278025" y="164184"/>
            <a:ext cx="1369780" cy="136978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94A8D"/>
            </a:solidFill>
          </p:spPr>
        </p:sp>
        <p:sp>
          <p:nvSpPr>
            <p:cNvPr name="TextBox 12" id="12"/>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9957625" y="688126"/>
            <a:ext cx="6522677" cy="1081643"/>
          </a:xfrm>
          <a:prstGeom prst="rect">
            <a:avLst/>
          </a:prstGeom>
        </p:spPr>
        <p:txBody>
          <a:bodyPr anchor="t" rtlCol="false" tIns="0" lIns="0" bIns="0" rIns="0">
            <a:spAutoFit/>
          </a:bodyPr>
          <a:lstStyle/>
          <a:p>
            <a:pPr algn="l">
              <a:lnSpc>
                <a:spcPts val="2856"/>
              </a:lnSpc>
            </a:pPr>
            <a:r>
              <a:rPr lang="en-US" sz="2040" b="true">
                <a:solidFill>
                  <a:srgbClr val="194A8D"/>
                </a:solidFill>
                <a:latin typeface="Arimo Bold"/>
                <a:ea typeface="Arimo Bold"/>
                <a:cs typeface="Arimo Bold"/>
                <a:sym typeface="Arimo Bold"/>
              </a:rPr>
              <a:t>Bar Chart:</a:t>
            </a:r>
          </a:p>
          <a:p>
            <a:pPr algn="l">
              <a:lnSpc>
                <a:spcPts val="2856"/>
              </a:lnSpc>
              <a:spcBef>
                <a:spcPct val="0"/>
              </a:spcBef>
            </a:pPr>
            <a:r>
              <a:rPr lang="en-US" sz="2040">
                <a:solidFill>
                  <a:srgbClr val="194A8D"/>
                </a:solidFill>
                <a:latin typeface="Arimo"/>
                <a:ea typeface="Arimo"/>
                <a:cs typeface="Arimo"/>
                <a:sym typeface="Arimo"/>
              </a:rPr>
              <a:t> ➔ Financial Breakdown per Product (Profit, Sales, Cost)</a:t>
            </a:r>
          </a:p>
        </p:txBody>
      </p:sp>
      <p:sp>
        <p:nvSpPr>
          <p:cNvPr name="TextBox 14" id="14"/>
          <p:cNvSpPr txBox="true"/>
          <p:nvPr/>
        </p:nvSpPr>
        <p:spPr>
          <a:xfrm rot="0">
            <a:off x="10208152" y="7496604"/>
            <a:ext cx="6522677" cy="1786051"/>
          </a:xfrm>
          <a:prstGeom prst="rect">
            <a:avLst/>
          </a:prstGeom>
        </p:spPr>
        <p:txBody>
          <a:bodyPr anchor="t" rtlCol="false" tIns="0" lIns="0" bIns="0" rIns="0">
            <a:spAutoFit/>
          </a:bodyPr>
          <a:lstStyle/>
          <a:p>
            <a:pPr algn="l">
              <a:lnSpc>
                <a:spcPts val="2856"/>
              </a:lnSpc>
              <a:spcBef>
                <a:spcPct val="0"/>
              </a:spcBef>
            </a:pPr>
            <a:r>
              <a:rPr lang="en-US" sz="2040">
                <a:solidFill>
                  <a:srgbClr val="194A8D"/>
                </a:solidFill>
                <a:latin typeface="Arimo"/>
                <a:ea typeface="Arimo"/>
                <a:cs typeface="Arimo"/>
                <a:sym typeface="Arimo"/>
              </a:rPr>
              <a:t>Lorem ipsum dolor sit amet, consectetur adipiscing elit. Suspendisse quis enim pretium, bibendum ante ullamcorper, tincidunt augue. Nunc sed lorem aliquam, malesuada lectus eu, placerat lorem. Proin at aliquet sapien, vitae elementum mi. </a:t>
            </a:r>
          </a:p>
        </p:txBody>
      </p:sp>
      <p:sp>
        <p:nvSpPr>
          <p:cNvPr name="TextBox 15" id="15"/>
          <p:cNvSpPr txBox="true"/>
          <p:nvPr/>
        </p:nvSpPr>
        <p:spPr>
          <a:xfrm rot="0">
            <a:off x="8123116" y="512063"/>
            <a:ext cx="1679599" cy="740698"/>
          </a:xfrm>
          <a:prstGeom prst="rect">
            <a:avLst/>
          </a:prstGeom>
        </p:spPr>
        <p:txBody>
          <a:bodyPr anchor="t" rtlCol="false" tIns="0" lIns="0" bIns="0" rIns="0">
            <a:spAutoFit/>
          </a:bodyPr>
          <a:lstStyle/>
          <a:p>
            <a:pPr algn="ctr">
              <a:lnSpc>
                <a:spcPts val="5633"/>
              </a:lnSpc>
            </a:pPr>
            <a:r>
              <a:rPr lang="en-US" sz="5314" spc="531">
                <a:solidFill>
                  <a:srgbClr val="FFFFFF"/>
                </a:solidFill>
                <a:latin typeface="League Spartan"/>
                <a:ea typeface="League Spartan"/>
                <a:cs typeface="League Spartan"/>
                <a:sym typeface="League Spartan"/>
              </a:rPr>
              <a:t>01</a:t>
            </a:r>
          </a:p>
        </p:txBody>
      </p:sp>
      <p:grpSp>
        <p:nvGrpSpPr>
          <p:cNvPr name="Group 16" id="16"/>
          <p:cNvGrpSpPr/>
          <p:nvPr/>
        </p:nvGrpSpPr>
        <p:grpSpPr>
          <a:xfrm rot="0">
            <a:off x="8549770" y="2793932"/>
            <a:ext cx="8709530" cy="1409323"/>
            <a:chOff x="0" y="0"/>
            <a:chExt cx="2644579" cy="427930"/>
          </a:xfrm>
        </p:grpSpPr>
        <p:sp>
          <p:nvSpPr>
            <p:cNvPr name="Freeform 17" id="17"/>
            <p:cNvSpPr/>
            <p:nvPr/>
          </p:nvSpPr>
          <p:spPr>
            <a:xfrm flipH="false" flipV="false" rot="0">
              <a:off x="0" y="0"/>
              <a:ext cx="2644579" cy="427930"/>
            </a:xfrm>
            <a:custGeom>
              <a:avLst/>
              <a:gdLst/>
              <a:ahLst/>
              <a:cxnLst/>
              <a:rect r="r" b="b" t="t" l="l"/>
              <a:pathLst>
                <a:path h="427930" w="2644579">
                  <a:moveTo>
                    <a:pt x="0" y="0"/>
                  </a:moveTo>
                  <a:lnTo>
                    <a:pt x="2644579" y="0"/>
                  </a:lnTo>
                  <a:lnTo>
                    <a:pt x="2644579" y="427930"/>
                  </a:lnTo>
                  <a:lnTo>
                    <a:pt x="0" y="427930"/>
                  </a:lnTo>
                  <a:close/>
                </a:path>
              </a:pathLst>
            </a:custGeom>
            <a:solidFill>
              <a:srgbClr val="FFFFFF"/>
            </a:solidFill>
          </p:spPr>
        </p:sp>
        <p:sp>
          <p:nvSpPr>
            <p:cNvPr name="TextBox 18" id="18"/>
            <p:cNvSpPr txBox="true"/>
            <p:nvPr/>
          </p:nvSpPr>
          <p:spPr>
            <a:xfrm>
              <a:off x="0" y="-47625"/>
              <a:ext cx="2644579" cy="475555"/>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8278025" y="2410018"/>
            <a:ext cx="1369780" cy="1369780"/>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94A8D"/>
            </a:solidFill>
          </p:spPr>
        </p:sp>
        <p:sp>
          <p:nvSpPr>
            <p:cNvPr name="TextBox 21" id="21"/>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22" id="22"/>
          <p:cNvSpPr txBox="true"/>
          <p:nvPr/>
        </p:nvSpPr>
        <p:spPr>
          <a:xfrm rot="0">
            <a:off x="8123116" y="2757896"/>
            <a:ext cx="1679599" cy="740698"/>
          </a:xfrm>
          <a:prstGeom prst="rect">
            <a:avLst/>
          </a:prstGeom>
        </p:spPr>
        <p:txBody>
          <a:bodyPr anchor="t" rtlCol="false" tIns="0" lIns="0" bIns="0" rIns="0">
            <a:spAutoFit/>
          </a:bodyPr>
          <a:lstStyle/>
          <a:p>
            <a:pPr algn="ctr">
              <a:lnSpc>
                <a:spcPts val="5633"/>
              </a:lnSpc>
            </a:pPr>
            <a:r>
              <a:rPr lang="en-US" sz="5314" spc="531">
                <a:solidFill>
                  <a:srgbClr val="FFFFFF"/>
                </a:solidFill>
                <a:latin typeface="League Spartan"/>
                <a:ea typeface="League Spartan"/>
                <a:cs typeface="League Spartan"/>
                <a:sym typeface="League Spartan"/>
              </a:rPr>
              <a:t>02</a:t>
            </a:r>
          </a:p>
        </p:txBody>
      </p:sp>
      <p:grpSp>
        <p:nvGrpSpPr>
          <p:cNvPr name="Group 23" id="23"/>
          <p:cNvGrpSpPr/>
          <p:nvPr/>
        </p:nvGrpSpPr>
        <p:grpSpPr>
          <a:xfrm rot="0">
            <a:off x="8278025" y="4684052"/>
            <a:ext cx="1369780" cy="1369780"/>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94A8D"/>
            </a:solidFill>
          </p:spPr>
        </p:sp>
        <p:sp>
          <p:nvSpPr>
            <p:cNvPr name="TextBox 25" id="25"/>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26" id="26"/>
          <p:cNvSpPr txBox="true"/>
          <p:nvPr/>
        </p:nvSpPr>
        <p:spPr>
          <a:xfrm rot="0">
            <a:off x="8123116" y="5031931"/>
            <a:ext cx="1679599" cy="740698"/>
          </a:xfrm>
          <a:prstGeom prst="rect">
            <a:avLst/>
          </a:prstGeom>
        </p:spPr>
        <p:txBody>
          <a:bodyPr anchor="t" rtlCol="false" tIns="0" lIns="0" bIns="0" rIns="0">
            <a:spAutoFit/>
          </a:bodyPr>
          <a:lstStyle/>
          <a:p>
            <a:pPr algn="ctr">
              <a:lnSpc>
                <a:spcPts val="5633"/>
              </a:lnSpc>
            </a:pPr>
            <a:r>
              <a:rPr lang="en-US" sz="5314" spc="531">
                <a:solidFill>
                  <a:srgbClr val="FFFFFF"/>
                </a:solidFill>
                <a:latin typeface="League Spartan"/>
                <a:ea typeface="League Spartan"/>
                <a:cs typeface="League Spartan"/>
                <a:sym typeface="League Spartan"/>
              </a:rPr>
              <a:t>03</a:t>
            </a:r>
          </a:p>
        </p:txBody>
      </p:sp>
      <p:grpSp>
        <p:nvGrpSpPr>
          <p:cNvPr name="Group 27" id="27"/>
          <p:cNvGrpSpPr/>
          <p:nvPr/>
        </p:nvGrpSpPr>
        <p:grpSpPr>
          <a:xfrm rot="0">
            <a:off x="8549770" y="7243253"/>
            <a:ext cx="8709530" cy="1409323"/>
            <a:chOff x="0" y="0"/>
            <a:chExt cx="2644579" cy="427930"/>
          </a:xfrm>
        </p:grpSpPr>
        <p:sp>
          <p:nvSpPr>
            <p:cNvPr name="Freeform 28" id="28"/>
            <p:cNvSpPr/>
            <p:nvPr/>
          </p:nvSpPr>
          <p:spPr>
            <a:xfrm flipH="false" flipV="false" rot="0">
              <a:off x="0" y="0"/>
              <a:ext cx="2644579" cy="427930"/>
            </a:xfrm>
            <a:custGeom>
              <a:avLst/>
              <a:gdLst/>
              <a:ahLst/>
              <a:cxnLst/>
              <a:rect r="r" b="b" t="t" l="l"/>
              <a:pathLst>
                <a:path h="427930" w="2644579">
                  <a:moveTo>
                    <a:pt x="0" y="0"/>
                  </a:moveTo>
                  <a:lnTo>
                    <a:pt x="2644579" y="0"/>
                  </a:lnTo>
                  <a:lnTo>
                    <a:pt x="2644579" y="427930"/>
                  </a:lnTo>
                  <a:lnTo>
                    <a:pt x="0" y="427930"/>
                  </a:lnTo>
                  <a:close/>
                </a:path>
              </a:pathLst>
            </a:custGeom>
            <a:solidFill>
              <a:srgbClr val="FFFFFF"/>
            </a:solidFill>
          </p:spPr>
        </p:sp>
        <p:sp>
          <p:nvSpPr>
            <p:cNvPr name="TextBox 29" id="29"/>
            <p:cNvSpPr txBox="true"/>
            <p:nvPr/>
          </p:nvSpPr>
          <p:spPr>
            <a:xfrm>
              <a:off x="0" y="-47625"/>
              <a:ext cx="2644579" cy="475555"/>
            </a:xfrm>
            <a:prstGeom prst="rect">
              <a:avLst/>
            </a:prstGeom>
          </p:spPr>
          <p:txBody>
            <a:bodyPr anchor="ctr" rtlCol="false" tIns="50800" lIns="50800" bIns="50800" rIns="50800"/>
            <a:lstStyle/>
            <a:p>
              <a:pPr algn="ctr">
                <a:lnSpc>
                  <a:spcPts val="2659"/>
                </a:lnSpc>
              </a:pPr>
            </a:p>
          </p:txBody>
        </p:sp>
      </p:grpSp>
      <p:grpSp>
        <p:nvGrpSpPr>
          <p:cNvPr name="Group 30" id="30"/>
          <p:cNvGrpSpPr/>
          <p:nvPr/>
        </p:nvGrpSpPr>
        <p:grpSpPr>
          <a:xfrm rot="0">
            <a:off x="8278025" y="6859339"/>
            <a:ext cx="1369780" cy="136978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94A8D"/>
            </a:solidFill>
          </p:spPr>
        </p:sp>
        <p:sp>
          <p:nvSpPr>
            <p:cNvPr name="TextBox 32" id="32"/>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8123116" y="7207217"/>
            <a:ext cx="1679599" cy="740698"/>
          </a:xfrm>
          <a:prstGeom prst="rect">
            <a:avLst/>
          </a:prstGeom>
        </p:spPr>
        <p:txBody>
          <a:bodyPr anchor="t" rtlCol="false" tIns="0" lIns="0" bIns="0" rIns="0">
            <a:spAutoFit/>
          </a:bodyPr>
          <a:lstStyle/>
          <a:p>
            <a:pPr algn="ctr">
              <a:lnSpc>
                <a:spcPts val="5633"/>
              </a:lnSpc>
            </a:pPr>
            <a:r>
              <a:rPr lang="en-US" sz="5314" spc="531">
                <a:solidFill>
                  <a:srgbClr val="FFFFFF"/>
                </a:solidFill>
                <a:latin typeface="League Spartan"/>
                <a:ea typeface="League Spartan"/>
                <a:cs typeface="League Spartan"/>
                <a:sym typeface="League Spartan"/>
              </a:rPr>
              <a:t>04</a:t>
            </a:r>
          </a:p>
        </p:txBody>
      </p:sp>
      <p:sp>
        <p:nvSpPr>
          <p:cNvPr name="TextBox 34" id="34"/>
          <p:cNvSpPr txBox="true"/>
          <p:nvPr/>
        </p:nvSpPr>
        <p:spPr>
          <a:xfrm rot="0">
            <a:off x="9957625" y="3047283"/>
            <a:ext cx="6522677" cy="719693"/>
          </a:xfrm>
          <a:prstGeom prst="rect">
            <a:avLst/>
          </a:prstGeom>
        </p:spPr>
        <p:txBody>
          <a:bodyPr anchor="t" rtlCol="false" tIns="0" lIns="0" bIns="0" rIns="0">
            <a:spAutoFit/>
          </a:bodyPr>
          <a:lstStyle/>
          <a:p>
            <a:pPr algn="l">
              <a:lnSpc>
                <a:spcPts val="2856"/>
              </a:lnSpc>
            </a:pPr>
            <a:r>
              <a:rPr lang="en-US" sz="2040" b="true">
                <a:solidFill>
                  <a:srgbClr val="194A8D"/>
                </a:solidFill>
                <a:latin typeface="Arimo Bold"/>
                <a:ea typeface="Arimo Bold"/>
                <a:cs typeface="Arimo Bold"/>
                <a:sym typeface="Arimo Bold"/>
              </a:rPr>
              <a:t>Pie Chart:</a:t>
            </a:r>
          </a:p>
          <a:p>
            <a:pPr algn="l">
              <a:lnSpc>
                <a:spcPts val="2856"/>
              </a:lnSpc>
              <a:spcBef>
                <a:spcPct val="0"/>
              </a:spcBef>
            </a:pPr>
            <a:r>
              <a:rPr lang="en-US" sz="2040">
                <a:solidFill>
                  <a:srgbClr val="194A8D"/>
                </a:solidFill>
                <a:latin typeface="Arimo"/>
                <a:ea typeface="Arimo"/>
                <a:cs typeface="Arimo"/>
                <a:sym typeface="Arimo"/>
              </a:rPr>
              <a:t> ➔ Profit Contribution by Segment</a:t>
            </a:r>
          </a:p>
        </p:txBody>
      </p:sp>
      <p:sp>
        <p:nvSpPr>
          <p:cNvPr name="TextBox 35" id="35"/>
          <p:cNvSpPr txBox="true"/>
          <p:nvPr/>
        </p:nvSpPr>
        <p:spPr>
          <a:xfrm rot="0">
            <a:off x="9957625" y="5219584"/>
            <a:ext cx="6522677" cy="719693"/>
          </a:xfrm>
          <a:prstGeom prst="rect">
            <a:avLst/>
          </a:prstGeom>
        </p:spPr>
        <p:txBody>
          <a:bodyPr anchor="t" rtlCol="false" tIns="0" lIns="0" bIns="0" rIns="0">
            <a:spAutoFit/>
          </a:bodyPr>
          <a:lstStyle/>
          <a:p>
            <a:pPr algn="l">
              <a:lnSpc>
                <a:spcPts val="2856"/>
              </a:lnSpc>
            </a:pPr>
            <a:r>
              <a:rPr lang="en-US" sz="2040" b="true">
                <a:solidFill>
                  <a:srgbClr val="194A8D"/>
                </a:solidFill>
                <a:latin typeface="Arimo Bold"/>
                <a:ea typeface="Arimo Bold"/>
                <a:cs typeface="Arimo Bold"/>
                <a:sym typeface="Arimo Bold"/>
              </a:rPr>
              <a:t>Bar Chart:</a:t>
            </a:r>
          </a:p>
          <a:p>
            <a:pPr algn="l">
              <a:lnSpc>
                <a:spcPts val="2856"/>
              </a:lnSpc>
              <a:spcBef>
                <a:spcPct val="0"/>
              </a:spcBef>
            </a:pPr>
            <a:r>
              <a:rPr lang="en-US" sz="2040">
                <a:solidFill>
                  <a:srgbClr val="194A8D"/>
                </a:solidFill>
                <a:latin typeface="Arimo"/>
                <a:ea typeface="Arimo"/>
                <a:cs typeface="Arimo"/>
                <a:sym typeface="Arimo"/>
              </a:rPr>
              <a:t> ➔ Profit Margin % by Product</a:t>
            </a:r>
          </a:p>
        </p:txBody>
      </p:sp>
      <p:sp>
        <p:nvSpPr>
          <p:cNvPr name="TextBox 36" id="36"/>
          <p:cNvSpPr txBox="true"/>
          <p:nvPr/>
        </p:nvSpPr>
        <p:spPr>
          <a:xfrm rot="0">
            <a:off x="9957625" y="7308029"/>
            <a:ext cx="6522677" cy="719693"/>
          </a:xfrm>
          <a:prstGeom prst="rect">
            <a:avLst/>
          </a:prstGeom>
        </p:spPr>
        <p:txBody>
          <a:bodyPr anchor="t" rtlCol="false" tIns="0" lIns="0" bIns="0" rIns="0">
            <a:spAutoFit/>
          </a:bodyPr>
          <a:lstStyle/>
          <a:p>
            <a:pPr algn="l">
              <a:lnSpc>
                <a:spcPts val="2856"/>
              </a:lnSpc>
            </a:pPr>
            <a:r>
              <a:rPr lang="en-US" sz="2040" b="true">
                <a:solidFill>
                  <a:srgbClr val="194A8D"/>
                </a:solidFill>
                <a:latin typeface="Arimo Bold"/>
                <a:ea typeface="Arimo Bold"/>
                <a:cs typeface="Arimo Bold"/>
                <a:sym typeface="Arimo Bold"/>
              </a:rPr>
              <a:t>Column Chart:</a:t>
            </a:r>
          </a:p>
          <a:p>
            <a:pPr algn="l">
              <a:lnSpc>
                <a:spcPts val="2856"/>
              </a:lnSpc>
              <a:spcBef>
                <a:spcPct val="0"/>
              </a:spcBef>
            </a:pPr>
            <a:r>
              <a:rPr lang="en-US" sz="2040">
                <a:solidFill>
                  <a:srgbClr val="194A8D"/>
                </a:solidFill>
                <a:latin typeface="Arimo"/>
                <a:ea typeface="Arimo"/>
                <a:cs typeface="Arimo"/>
                <a:sym typeface="Arimo"/>
              </a:rPr>
              <a:t> ➔ MoM % Change in Profit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874B0">
                <a:alpha val="100000"/>
              </a:srgbClr>
            </a:gs>
            <a:gs pos="100000">
              <a:srgbClr val="053371">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true" rot="-5400000">
            <a:off x="15177010" y="-1253949"/>
            <a:ext cx="2720897" cy="5228794"/>
          </a:xfrm>
          <a:custGeom>
            <a:avLst/>
            <a:gdLst/>
            <a:ahLst/>
            <a:cxnLst/>
            <a:rect r="r" b="b" t="t" l="l"/>
            <a:pathLst>
              <a:path h="5228794" w="2720897">
                <a:moveTo>
                  <a:pt x="0" y="5228795"/>
                </a:moveTo>
                <a:lnTo>
                  <a:pt x="2720897" y="5228795"/>
                </a:lnTo>
                <a:lnTo>
                  <a:pt x="2720897" y="0"/>
                </a:lnTo>
                <a:lnTo>
                  <a:pt x="0" y="0"/>
                </a:lnTo>
                <a:lnTo>
                  <a:pt x="0" y="5228795"/>
                </a:lnTo>
                <a:close/>
              </a:path>
            </a:pathLst>
          </a:custGeom>
          <a:blipFill>
            <a:blip r:embed="rId2"/>
            <a:stretch>
              <a:fillRect l="0" t="0" r="0" b="0"/>
            </a:stretch>
          </a:blipFill>
        </p:spPr>
      </p:sp>
      <p:sp>
        <p:nvSpPr>
          <p:cNvPr name="TextBox 3" id="3"/>
          <p:cNvSpPr txBox="true"/>
          <p:nvPr/>
        </p:nvSpPr>
        <p:spPr>
          <a:xfrm rot="0">
            <a:off x="1750541" y="1960886"/>
            <a:ext cx="14786917" cy="2231158"/>
          </a:xfrm>
          <a:prstGeom prst="rect">
            <a:avLst/>
          </a:prstGeom>
        </p:spPr>
        <p:txBody>
          <a:bodyPr anchor="t" rtlCol="false" tIns="0" lIns="0" bIns="0" rIns="0">
            <a:spAutoFit/>
          </a:bodyPr>
          <a:lstStyle/>
          <a:p>
            <a:pPr algn="ctr">
              <a:lnSpc>
                <a:spcPts val="8655"/>
              </a:lnSpc>
            </a:pPr>
            <a:r>
              <a:rPr lang="en-US" sz="8165" spc="816">
                <a:solidFill>
                  <a:srgbClr val="FFFFFF"/>
                </a:solidFill>
                <a:latin typeface="League Spartan"/>
                <a:ea typeface="League Spartan"/>
                <a:cs typeface="League Spartan"/>
                <a:sym typeface="League Spartan"/>
              </a:rPr>
              <a:t>INTERACTIVE SLICERS FOR FILTERING</a:t>
            </a:r>
          </a:p>
        </p:txBody>
      </p:sp>
      <p:sp>
        <p:nvSpPr>
          <p:cNvPr name="Freeform 4" id="4"/>
          <p:cNvSpPr/>
          <p:nvPr/>
        </p:nvSpPr>
        <p:spPr>
          <a:xfrm flipH="false" flipV="false" rot="-5400000">
            <a:off x="390093" y="-1471468"/>
            <a:ext cx="2720897" cy="5228794"/>
          </a:xfrm>
          <a:custGeom>
            <a:avLst/>
            <a:gdLst/>
            <a:ahLst/>
            <a:cxnLst/>
            <a:rect r="r" b="b" t="t" l="l"/>
            <a:pathLst>
              <a:path h="5228794" w="2720897">
                <a:moveTo>
                  <a:pt x="0" y="0"/>
                </a:moveTo>
                <a:lnTo>
                  <a:pt x="2720897" y="0"/>
                </a:lnTo>
                <a:lnTo>
                  <a:pt x="2720897" y="5228794"/>
                </a:lnTo>
                <a:lnTo>
                  <a:pt x="0" y="5228794"/>
                </a:lnTo>
                <a:lnTo>
                  <a:pt x="0" y="0"/>
                </a:lnTo>
                <a:close/>
              </a:path>
            </a:pathLst>
          </a:custGeom>
          <a:blipFill>
            <a:blip r:embed="rId2"/>
            <a:stretch>
              <a:fillRect l="0" t="0" r="0" b="0"/>
            </a:stretch>
          </a:blipFill>
        </p:spPr>
      </p:sp>
      <p:grpSp>
        <p:nvGrpSpPr>
          <p:cNvPr name="Group 5" id="5"/>
          <p:cNvGrpSpPr/>
          <p:nvPr/>
        </p:nvGrpSpPr>
        <p:grpSpPr>
          <a:xfrm rot="0">
            <a:off x="1028700" y="4906420"/>
            <a:ext cx="7753358" cy="1979708"/>
            <a:chOff x="0" y="0"/>
            <a:chExt cx="3259593" cy="832290"/>
          </a:xfrm>
        </p:grpSpPr>
        <p:sp>
          <p:nvSpPr>
            <p:cNvPr name="Freeform 6" id="6"/>
            <p:cNvSpPr/>
            <p:nvPr/>
          </p:nvSpPr>
          <p:spPr>
            <a:xfrm flipH="false" flipV="false" rot="0">
              <a:off x="0" y="0"/>
              <a:ext cx="3259593" cy="832290"/>
            </a:xfrm>
            <a:custGeom>
              <a:avLst/>
              <a:gdLst/>
              <a:ahLst/>
              <a:cxnLst/>
              <a:rect r="r" b="b" t="t" l="l"/>
              <a:pathLst>
                <a:path h="832290" w="3259593">
                  <a:moveTo>
                    <a:pt x="50925" y="0"/>
                  </a:moveTo>
                  <a:lnTo>
                    <a:pt x="3208668" y="0"/>
                  </a:lnTo>
                  <a:cubicBezTo>
                    <a:pt x="3236794" y="0"/>
                    <a:pt x="3259593" y="22800"/>
                    <a:pt x="3259593" y="50925"/>
                  </a:cubicBezTo>
                  <a:lnTo>
                    <a:pt x="3259593" y="781365"/>
                  </a:lnTo>
                  <a:cubicBezTo>
                    <a:pt x="3259593" y="794871"/>
                    <a:pt x="3254228" y="807824"/>
                    <a:pt x="3244678" y="817374"/>
                  </a:cubicBezTo>
                  <a:cubicBezTo>
                    <a:pt x="3235128" y="826925"/>
                    <a:pt x="3222175" y="832290"/>
                    <a:pt x="3208668" y="832290"/>
                  </a:cubicBezTo>
                  <a:lnTo>
                    <a:pt x="50925" y="832290"/>
                  </a:lnTo>
                  <a:cubicBezTo>
                    <a:pt x="37419" y="832290"/>
                    <a:pt x="24466" y="826925"/>
                    <a:pt x="14916" y="817374"/>
                  </a:cubicBezTo>
                  <a:cubicBezTo>
                    <a:pt x="5365" y="807824"/>
                    <a:pt x="0" y="794871"/>
                    <a:pt x="0" y="781365"/>
                  </a:cubicBezTo>
                  <a:lnTo>
                    <a:pt x="0" y="50925"/>
                  </a:lnTo>
                  <a:cubicBezTo>
                    <a:pt x="0" y="37419"/>
                    <a:pt x="5365" y="24466"/>
                    <a:pt x="14916" y="14916"/>
                  </a:cubicBezTo>
                  <a:cubicBezTo>
                    <a:pt x="24466" y="5365"/>
                    <a:pt x="37419" y="0"/>
                    <a:pt x="50925" y="0"/>
                  </a:cubicBezTo>
                  <a:close/>
                </a:path>
              </a:pathLst>
            </a:custGeom>
            <a:solidFill>
              <a:srgbClr val="FFFFFF"/>
            </a:solidFill>
            <a:ln w="38100" cap="rnd">
              <a:solidFill>
                <a:srgbClr val="6299E4"/>
              </a:solidFill>
              <a:prstDash val="solid"/>
              <a:round/>
            </a:ln>
          </p:spPr>
        </p:sp>
        <p:sp>
          <p:nvSpPr>
            <p:cNvPr name="TextBox 7" id="7"/>
            <p:cNvSpPr txBox="true"/>
            <p:nvPr/>
          </p:nvSpPr>
          <p:spPr>
            <a:xfrm>
              <a:off x="0" y="-47625"/>
              <a:ext cx="3259593" cy="879915"/>
            </a:xfrm>
            <a:prstGeom prst="rect">
              <a:avLst/>
            </a:prstGeom>
          </p:spPr>
          <p:txBody>
            <a:bodyPr anchor="ctr" rtlCol="false" tIns="50800" lIns="50800" bIns="50800" rIns="50800"/>
            <a:lstStyle/>
            <a:p>
              <a:pPr algn="ctr">
                <a:lnSpc>
                  <a:spcPts val="2659"/>
                </a:lnSpc>
              </a:pPr>
              <a:r>
                <a:rPr lang="en-US" sz="1899">
                  <a:solidFill>
                    <a:srgbClr val="FFFFFF"/>
                  </a:solidFill>
                  <a:latin typeface="Arimo"/>
                  <a:ea typeface="Arimo"/>
                  <a:cs typeface="Arimo"/>
                  <a:sym typeface="Arimo"/>
                </a:rPr>
                <a:t>Country Selector:</a:t>
              </a:r>
            </a:p>
            <a:p>
              <a:pPr algn="ctr">
                <a:lnSpc>
                  <a:spcPts val="2659"/>
                </a:lnSpc>
              </a:pPr>
              <a:r>
                <a:rPr lang="en-US" sz="1899">
                  <a:solidFill>
                    <a:srgbClr val="FFFFFF"/>
                  </a:solidFill>
                  <a:latin typeface="Arimo"/>
                  <a:ea typeface="Arimo"/>
                  <a:cs typeface="Arimo"/>
                  <a:sym typeface="Arimo"/>
                </a:rPr>
                <a:t> Allows users to analyze sales &amp; profit based on geographical regions.</a:t>
              </a:r>
            </a:p>
            <a:p>
              <a:pPr algn="ctr">
                <a:lnSpc>
                  <a:spcPts val="2659"/>
                </a:lnSpc>
              </a:pPr>
              <a:r>
                <a:rPr lang="en-US" sz="1899">
                  <a:solidFill>
                    <a:srgbClr val="FFFFFF"/>
                  </a:solidFill>
                  <a:latin typeface="Arimo"/>
                  <a:ea typeface="Arimo"/>
                  <a:cs typeface="Arimo"/>
                  <a:sym typeface="Arimo"/>
                </a:rPr>
                <a:t>(Example: Mexico, Canada, Germany, France)</a:t>
              </a:r>
            </a:p>
          </p:txBody>
        </p:sp>
      </p:grpSp>
      <p:grpSp>
        <p:nvGrpSpPr>
          <p:cNvPr name="Group 8" id="8"/>
          <p:cNvGrpSpPr/>
          <p:nvPr/>
        </p:nvGrpSpPr>
        <p:grpSpPr>
          <a:xfrm rot="0">
            <a:off x="1028700" y="7278592"/>
            <a:ext cx="7753358" cy="1979708"/>
            <a:chOff x="0" y="0"/>
            <a:chExt cx="3259593" cy="832290"/>
          </a:xfrm>
        </p:grpSpPr>
        <p:sp>
          <p:nvSpPr>
            <p:cNvPr name="Freeform 9" id="9"/>
            <p:cNvSpPr/>
            <p:nvPr/>
          </p:nvSpPr>
          <p:spPr>
            <a:xfrm flipH="false" flipV="false" rot="0">
              <a:off x="0" y="0"/>
              <a:ext cx="3259593" cy="832290"/>
            </a:xfrm>
            <a:custGeom>
              <a:avLst/>
              <a:gdLst/>
              <a:ahLst/>
              <a:cxnLst/>
              <a:rect r="r" b="b" t="t" l="l"/>
              <a:pathLst>
                <a:path h="832290" w="3259593">
                  <a:moveTo>
                    <a:pt x="50925" y="0"/>
                  </a:moveTo>
                  <a:lnTo>
                    <a:pt x="3208668" y="0"/>
                  </a:lnTo>
                  <a:cubicBezTo>
                    <a:pt x="3236794" y="0"/>
                    <a:pt x="3259593" y="22800"/>
                    <a:pt x="3259593" y="50925"/>
                  </a:cubicBezTo>
                  <a:lnTo>
                    <a:pt x="3259593" y="781365"/>
                  </a:lnTo>
                  <a:cubicBezTo>
                    <a:pt x="3259593" y="794871"/>
                    <a:pt x="3254228" y="807824"/>
                    <a:pt x="3244678" y="817374"/>
                  </a:cubicBezTo>
                  <a:cubicBezTo>
                    <a:pt x="3235128" y="826925"/>
                    <a:pt x="3222175" y="832290"/>
                    <a:pt x="3208668" y="832290"/>
                  </a:cubicBezTo>
                  <a:lnTo>
                    <a:pt x="50925" y="832290"/>
                  </a:lnTo>
                  <a:cubicBezTo>
                    <a:pt x="37419" y="832290"/>
                    <a:pt x="24466" y="826925"/>
                    <a:pt x="14916" y="817374"/>
                  </a:cubicBezTo>
                  <a:cubicBezTo>
                    <a:pt x="5365" y="807824"/>
                    <a:pt x="0" y="794871"/>
                    <a:pt x="0" y="781365"/>
                  </a:cubicBezTo>
                  <a:lnTo>
                    <a:pt x="0" y="50925"/>
                  </a:lnTo>
                  <a:cubicBezTo>
                    <a:pt x="0" y="37419"/>
                    <a:pt x="5365" y="24466"/>
                    <a:pt x="14916" y="14916"/>
                  </a:cubicBezTo>
                  <a:cubicBezTo>
                    <a:pt x="24466" y="5365"/>
                    <a:pt x="37419" y="0"/>
                    <a:pt x="50925" y="0"/>
                  </a:cubicBezTo>
                  <a:close/>
                </a:path>
              </a:pathLst>
            </a:custGeom>
            <a:solidFill>
              <a:srgbClr val="FFFFFF"/>
            </a:solidFill>
            <a:ln w="38100" cap="rnd">
              <a:solidFill>
                <a:srgbClr val="6299E4"/>
              </a:solidFill>
              <a:prstDash val="solid"/>
              <a:round/>
            </a:ln>
          </p:spPr>
        </p:sp>
        <p:sp>
          <p:nvSpPr>
            <p:cNvPr name="TextBox 10" id="10"/>
            <p:cNvSpPr txBox="true"/>
            <p:nvPr/>
          </p:nvSpPr>
          <p:spPr>
            <a:xfrm>
              <a:off x="0" y="-47625"/>
              <a:ext cx="3259593" cy="879915"/>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9164056" y="4906420"/>
            <a:ext cx="7753358" cy="1979708"/>
            <a:chOff x="0" y="0"/>
            <a:chExt cx="3259593" cy="832290"/>
          </a:xfrm>
        </p:grpSpPr>
        <p:sp>
          <p:nvSpPr>
            <p:cNvPr name="Freeform 12" id="12"/>
            <p:cNvSpPr/>
            <p:nvPr/>
          </p:nvSpPr>
          <p:spPr>
            <a:xfrm flipH="false" flipV="false" rot="0">
              <a:off x="0" y="0"/>
              <a:ext cx="3259593" cy="832290"/>
            </a:xfrm>
            <a:custGeom>
              <a:avLst/>
              <a:gdLst/>
              <a:ahLst/>
              <a:cxnLst/>
              <a:rect r="r" b="b" t="t" l="l"/>
              <a:pathLst>
                <a:path h="832290" w="3259593">
                  <a:moveTo>
                    <a:pt x="50925" y="0"/>
                  </a:moveTo>
                  <a:lnTo>
                    <a:pt x="3208668" y="0"/>
                  </a:lnTo>
                  <a:cubicBezTo>
                    <a:pt x="3236794" y="0"/>
                    <a:pt x="3259593" y="22800"/>
                    <a:pt x="3259593" y="50925"/>
                  </a:cubicBezTo>
                  <a:lnTo>
                    <a:pt x="3259593" y="781365"/>
                  </a:lnTo>
                  <a:cubicBezTo>
                    <a:pt x="3259593" y="794871"/>
                    <a:pt x="3254228" y="807824"/>
                    <a:pt x="3244678" y="817374"/>
                  </a:cubicBezTo>
                  <a:cubicBezTo>
                    <a:pt x="3235128" y="826925"/>
                    <a:pt x="3222175" y="832290"/>
                    <a:pt x="3208668" y="832290"/>
                  </a:cubicBezTo>
                  <a:lnTo>
                    <a:pt x="50925" y="832290"/>
                  </a:lnTo>
                  <a:cubicBezTo>
                    <a:pt x="37419" y="832290"/>
                    <a:pt x="24466" y="826925"/>
                    <a:pt x="14916" y="817374"/>
                  </a:cubicBezTo>
                  <a:cubicBezTo>
                    <a:pt x="5365" y="807824"/>
                    <a:pt x="0" y="794871"/>
                    <a:pt x="0" y="781365"/>
                  </a:cubicBezTo>
                  <a:lnTo>
                    <a:pt x="0" y="50925"/>
                  </a:lnTo>
                  <a:cubicBezTo>
                    <a:pt x="0" y="37419"/>
                    <a:pt x="5365" y="24466"/>
                    <a:pt x="14916" y="14916"/>
                  </a:cubicBezTo>
                  <a:cubicBezTo>
                    <a:pt x="24466" y="5365"/>
                    <a:pt x="37419" y="0"/>
                    <a:pt x="50925" y="0"/>
                  </a:cubicBezTo>
                  <a:close/>
                </a:path>
              </a:pathLst>
            </a:custGeom>
            <a:solidFill>
              <a:srgbClr val="FFFFFF"/>
            </a:solidFill>
            <a:ln w="38100" cap="rnd">
              <a:solidFill>
                <a:srgbClr val="6299E4"/>
              </a:solidFill>
              <a:prstDash val="solid"/>
              <a:round/>
            </a:ln>
          </p:spPr>
        </p:sp>
        <p:sp>
          <p:nvSpPr>
            <p:cNvPr name="TextBox 13" id="13"/>
            <p:cNvSpPr txBox="true"/>
            <p:nvPr/>
          </p:nvSpPr>
          <p:spPr>
            <a:xfrm>
              <a:off x="0" y="-47625"/>
              <a:ext cx="3259593" cy="879915"/>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9164056" y="7278592"/>
            <a:ext cx="7753358" cy="1979708"/>
            <a:chOff x="0" y="0"/>
            <a:chExt cx="3259593" cy="832290"/>
          </a:xfrm>
        </p:grpSpPr>
        <p:sp>
          <p:nvSpPr>
            <p:cNvPr name="Freeform 15" id="15"/>
            <p:cNvSpPr/>
            <p:nvPr/>
          </p:nvSpPr>
          <p:spPr>
            <a:xfrm flipH="false" flipV="false" rot="0">
              <a:off x="0" y="0"/>
              <a:ext cx="3259593" cy="832290"/>
            </a:xfrm>
            <a:custGeom>
              <a:avLst/>
              <a:gdLst/>
              <a:ahLst/>
              <a:cxnLst/>
              <a:rect r="r" b="b" t="t" l="l"/>
              <a:pathLst>
                <a:path h="832290" w="3259593">
                  <a:moveTo>
                    <a:pt x="50925" y="0"/>
                  </a:moveTo>
                  <a:lnTo>
                    <a:pt x="3208668" y="0"/>
                  </a:lnTo>
                  <a:cubicBezTo>
                    <a:pt x="3236794" y="0"/>
                    <a:pt x="3259593" y="22800"/>
                    <a:pt x="3259593" y="50925"/>
                  </a:cubicBezTo>
                  <a:lnTo>
                    <a:pt x="3259593" y="781365"/>
                  </a:lnTo>
                  <a:cubicBezTo>
                    <a:pt x="3259593" y="794871"/>
                    <a:pt x="3254228" y="807824"/>
                    <a:pt x="3244678" y="817374"/>
                  </a:cubicBezTo>
                  <a:cubicBezTo>
                    <a:pt x="3235128" y="826925"/>
                    <a:pt x="3222175" y="832290"/>
                    <a:pt x="3208668" y="832290"/>
                  </a:cubicBezTo>
                  <a:lnTo>
                    <a:pt x="50925" y="832290"/>
                  </a:lnTo>
                  <a:cubicBezTo>
                    <a:pt x="37419" y="832290"/>
                    <a:pt x="24466" y="826925"/>
                    <a:pt x="14916" y="817374"/>
                  </a:cubicBezTo>
                  <a:cubicBezTo>
                    <a:pt x="5365" y="807824"/>
                    <a:pt x="0" y="794871"/>
                    <a:pt x="0" y="781365"/>
                  </a:cubicBezTo>
                  <a:lnTo>
                    <a:pt x="0" y="50925"/>
                  </a:lnTo>
                  <a:cubicBezTo>
                    <a:pt x="0" y="37419"/>
                    <a:pt x="5365" y="24466"/>
                    <a:pt x="14916" y="14916"/>
                  </a:cubicBezTo>
                  <a:cubicBezTo>
                    <a:pt x="24466" y="5365"/>
                    <a:pt x="37419" y="0"/>
                    <a:pt x="50925" y="0"/>
                  </a:cubicBezTo>
                  <a:close/>
                </a:path>
              </a:pathLst>
            </a:custGeom>
            <a:solidFill>
              <a:srgbClr val="FFFFFF"/>
            </a:solidFill>
            <a:ln w="38100" cap="rnd">
              <a:solidFill>
                <a:srgbClr val="6299E4"/>
              </a:solidFill>
              <a:prstDash val="solid"/>
              <a:round/>
            </a:ln>
          </p:spPr>
        </p:sp>
        <p:sp>
          <p:nvSpPr>
            <p:cNvPr name="TextBox 16" id="16"/>
            <p:cNvSpPr txBox="true"/>
            <p:nvPr/>
          </p:nvSpPr>
          <p:spPr>
            <a:xfrm>
              <a:off x="0" y="-47625"/>
              <a:ext cx="3259593" cy="879915"/>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626716" y="7618999"/>
            <a:ext cx="6719127" cy="945404"/>
          </a:xfrm>
          <a:prstGeom prst="rect">
            <a:avLst/>
          </a:prstGeom>
        </p:spPr>
        <p:txBody>
          <a:bodyPr anchor="t" rtlCol="false" tIns="0" lIns="0" bIns="0" rIns="0">
            <a:spAutoFit/>
          </a:bodyPr>
          <a:lstStyle/>
          <a:p>
            <a:pPr algn="l">
              <a:lnSpc>
                <a:spcPts val="2491"/>
              </a:lnSpc>
            </a:pPr>
            <a:r>
              <a:rPr lang="en-US" sz="1779" b="true">
                <a:solidFill>
                  <a:srgbClr val="194A8D"/>
                </a:solidFill>
                <a:latin typeface="Arimo Bold"/>
                <a:ea typeface="Arimo Bold"/>
                <a:cs typeface="Arimo Bold"/>
                <a:sym typeface="Arimo Bold"/>
              </a:rPr>
              <a:t>Segment Selector:</a:t>
            </a:r>
          </a:p>
          <a:p>
            <a:pPr algn="l">
              <a:lnSpc>
                <a:spcPts val="2491"/>
              </a:lnSpc>
            </a:pPr>
            <a:r>
              <a:rPr lang="en-US" sz="1779">
                <a:solidFill>
                  <a:srgbClr val="194A8D"/>
                </a:solidFill>
                <a:latin typeface="Arimo"/>
                <a:ea typeface="Arimo"/>
                <a:cs typeface="Arimo"/>
                <a:sym typeface="Arimo"/>
              </a:rPr>
              <a:t> Understand profitability across different customer segments.</a:t>
            </a:r>
          </a:p>
          <a:p>
            <a:pPr algn="l">
              <a:lnSpc>
                <a:spcPts val="2491"/>
              </a:lnSpc>
              <a:spcBef>
                <a:spcPct val="0"/>
              </a:spcBef>
            </a:pPr>
            <a:r>
              <a:rPr lang="en-US" sz="1779">
                <a:solidFill>
                  <a:srgbClr val="194A8D"/>
                </a:solidFill>
                <a:latin typeface="Arimo"/>
                <a:ea typeface="Arimo"/>
                <a:cs typeface="Arimo"/>
                <a:sym typeface="Arimo"/>
              </a:rPr>
              <a:t>(Example: Midmarket, Small Business, Government)</a:t>
            </a:r>
          </a:p>
        </p:txBody>
      </p:sp>
      <p:sp>
        <p:nvSpPr>
          <p:cNvPr name="TextBox 18" id="18"/>
          <p:cNvSpPr txBox="true"/>
          <p:nvPr/>
        </p:nvSpPr>
        <p:spPr>
          <a:xfrm rot="0">
            <a:off x="9818331" y="5246826"/>
            <a:ext cx="6719127" cy="945404"/>
          </a:xfrm>
          <a:prstGeom prst="rect">
            <a:avLst/>
          </a:prstGeom>
        </p:spPr>
        <p:txBody>
          <a:bodyPr anchor="t" rtlCol="false" tIns="0" lIns="0" bIns="0" rIns="0">
            <a:spAutoFit/>
          </a:bodyPr>
          <a:lstStyle/>
          <a:p>
            <a:pPr algn="l">
              <a:lnSpc>
                <a:spcPts val="2491"/>
              </a:lnSpc>
            </a:pPr>
            <a:r>
              <a:rPr lang="en-US" sz="1779" b="true">
                <a:solidFill>
                  <a:srgbClr val="194A8D"/>
                </a:solidFill>
                <a:latin typeface="Arimo Bold"/>
                <a:ea typeface="Arimo Bold"/>
                <a:cs typeface="Arimo Bold"/>
                <a:sym typeface="Arimo Bold"/>
              </a:rPr>
              <a:t>Product Selector:</a:t>
            </a:r>
          </a:p>
          <a:p>
            <a:pPr algn="l">
              <a:lnSpc>
                <a:spcPts val="2491"/>
              </a:lnSpc>
            </a:pPr>
            <a:r>
              <a:rPr lang="en-US" sz="1779">
                <a:solidFill>
                  <a:srgbClr val="194A8D"/>
                </a:solidFill>
                <a:latin typeface="Arimo"/>
                <a:ea typeface="Arimo"/>
                <a:cs typeface="Arimo"/>
                <a:sym typeface="Arimo"/>
              </a:rPr>
              <a:t> View financial performance at the product level.</a:t>
            </a:r>
          </a:p>
          <a:p>
            <a:pPr algn="l">
              <a:lnSpc>
                <a:spcPts val="2491"/>
              </a:lnSpc>
              <a:spcBef>
                <a:spcPct val="0"/>
              </a:spcBef>
            </a:pPr>
            <a:r>
              <a:rPr lang="en-US" sz="1779">
                <a:solidFill>
                  <a:srgbClr val="194A8D"/>
                </a:solidFill>
                <a:latin typeface="Arimo"/>
                <a:ea typeface="Arimo"/>
                <a:cs typeface="Arimo"/>
                <a:sym typeface="Arimo"/>
              </a:rPr>
              <a:t>(Example: Amarilla, Carretera, Montana)</a:t>
            </a:r>
          </a:p>
        </p:txBody>
      </p:sp>
      <p:sp>
        <p:nvSpPr>
          <p:cNvPr name="TextBox 19" id="19"/>
          <p:cNvSpPr txBox="true"/>
          <p:nvPr/>
        </p:nvSpPr>
        <p:spPr>
          <a:xfrm rot="0">
            <a:off x="9818331" y="7618999"/>
            <a:ext cx="6719127" cy="945404"/>
          </a:xfrm>
          <a:prstGeom prst="rect">
            <a:avLst/>
          </a:prstGeom>
        </p:spPr>
        <p:txBody>
          <a:bodyPr anchor="t" rtlCol="false" tIns="0" lIns="0" bIns="0" rIns="0">
            <a:spAutoFit/>
          </a:bodyPr>
          <a:lstStyle/>
          <a:p>
            <a:pPr algn="l">
              <a:lnSpc>
                <a:spcPts val="2491"/>
              </a:lnSpc>
            </a:pPr>
            <a:r>
              <a:rPr lang="en-US" sz="1779" b="true">
                <a:solidFill>
                  <a:srgbClr val="194A8D"/>
                </a:solidFill>
                <a:latin typeface="Arimo Bold"/>
                <a:ea typeface="Arimo Bold"/>
                <a:cs typeface="Arimo Bold"/>
                <a:sym typeface="Arimo Bold"/>
              </a:rPr>
              <a:t>Dynamic Measure Selector:</a:t>
            </a:r>
          </a:p>
          <a:p>
            <a:pPr algn="l">
              <a:lnSpc>
                <a:spcPts val="2491"/>
              </a:lnSpc>
              <a:spcBef>
                <a:spcPct val="0"/>
              </a:spcBef>
            </a:pPr>
            <a:r>
              <a:rPr lang="en-US" sz="1779">
                <a:solidFill>
                  <a:srgbClr val="194A8D"/>
                </a:solidFill>
                <a:latin typeface="Arimo"/>
                <a:ea typeface="Arimo"/>
                <a:cs typeface="Arimo"/>
                <a:sym typeface="Arimo"/>
              </a:rPr>
              <a:t> Switch between metrics like Sales, Profit, Units Sold using a dynamic slicer.</a:t>
            </a:r>
          </a:p>
        </p:txBody>
      </p:sp>
      <p:sp>
        <p:nvSpPr>
          <p:cNvPr name="TextBox 20" id="20"/>
          <p:cNvSpPr txBox="true"/>
          <p:nvPr/>
        </p:nvSpPr>
        <p:spPr>
          <a:xfrm rot="0">
            <a:off x="1394407" y="5279887"/>
            <a:ext cx="6719127" cy="1259729"/>
          </a:xfrm>
          <a:prstGeom prst="rect">
            <a:avLst/>
          </a:prstGeom>
        </p:spPr>
        <p:txBody>
          <a:bodyPr anchor="t" rtlCol="false" tIns="0" lIns="0" bIns="0" rIns="0">
            <a:spAutoFit/>
          </a:bodyPr>
          <a:lstStyle/>
          <a:p>
            <a:pPr algn="l">
              <a:lnSpc>
                <a:spcPts val="2491"/>
              </a:lnSpc>
            </a:pPr>
            <a:r>
              <a:rPr lang="en-US" sz="1779" b="true">
                <a:solidFill>
                  <a:srgbClr val="194A8D"/>
                </a:solidFill>
                <a:latin typeface="Arimo Bold"/>
                <a:ea typeface="Arimo Bold"/>
                <a:cs typeface="Arimo Bold"/>
                <a:sym typeface="Arimo Bold"/>
              </a:rPr>
              <a:t>Country Selector:</a:t>
            </a:r>
          </a:p>
          <a:p>
            <a:pPr algn="l">
              <a:lnSpc>
                <a:spcPts val="2491"/>
              </a:lnSpc>
            </a:pPr>
            <a:r>
              <a:rPr lang="en-US" sz="1779">
                <a:solidFill>
                  <a:srgbClr val="194A8D"/>
                </a:solidFill>
                <a:latin typeface="Arimo"/>
                <a:ea typeface="Arimo"/>
                <a:cs typeface="Arimo"/>
                <a:sym typeface="Arimo"/>
              </a:rPr>
              <a:t> Allows users to analyze sales &amp; profit based on geographical regions.</a:t>
            </a:r>
          </a:p>
          <a:p>
            <a:pPr algn="l">
              <a:lnSpc>
                <a:spcPts val="2491"/>
              </a:lnSpc>
              <a:spcBef>
                <a:spcPct val="0"/>
              </a:spcBef>
            </a:pPr>
            <a:r>
              <a:rPr lang="en-US" sz="1779">
                <a:solidFill>
                  <a:srgbClr val="194A8D"/>
                </a:solidFill>
                <a:latin typeface="Arimo"/>
                <a:ea typeface="Arimo"/>
                <a:cs typeface="Arimo"/>
                <a:sym typeface="Arimo"/>
              </a:rPr>
              <a:t>(Example: Mexico, Canada, Germany, France)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874B0">
                <a:alpha val="100000"/>
              </a:srgbClr>
            </a:gs>
            <a:gs pos="100000">
              <a:srgbClr val="053371">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true" flipV="false" rot="0">
            <a:off x="8788436" y="-316726"/>
            <a:ext cx="7886994" cy="10920453"/>
          </a:xfrm>
          <a:custGeom>
            <a:avLst/>
            <a:gdLst/>
            <a:ahLst/>
            <a:cxnLst/>
            <a:rect r="r" b="b" t="t" l="l"/>
            <a:pathLst>
              <a:path h="10920453" w="7886994">
                <a:moveTo>
                  <a:pt x="7886994" y="0"/>
                </a:moveTo>
                <a:lnTo>
                  <a:pt x="0" y="0"/>
                </a:lnTo>
                <a:lnTo>
                  <a:pt x="0" y="10920452"/>
                </a:lnTo>
                <a:lnTo>
                  <a:pt x="7886994" y="10920452"/>
                </a:lnTo>
                <a:lnTo>
                  <a:pt x="7886994" y="0"/>
                </a:lnTo>
                <a:close/>
              </a:path>
            </a:pathLst>
          </a:custGeom>
          <a:blipFill>
            <a:blip r:embed="rId2"/>
            <a:stretch>
              <a:fillRect l="0" t="0" r="0" b="0"/>
            </a:stretch>
          </a:blipFill>
        </p:spPr>
      </p:sp>
      <p:grpSp>
        <p:nvGrpSpPr>
          <p:cNvPr name="Group 3" id="3"/>
          <p:cNvGrpSpPr/>
          <p:nvPr/>
        </p:nvGrpSpPr>
        <p:grpSpPr>
          <a:xfrm rot="0">
            <a:off x="9144000" y="0"/>
            <a:ext cx="9144000" cy="10287000"/>
            <a:chOff x="0" y="0"/>
            <a:chExt cx="2408296" cy="2709333"/>
          </a:xfrm>
        </p:grpSpPr>
        <p:sp>
          <p:nvSpPr>
            <p:cNvPr name="Freeform 4" id="4"/>
            <p:cNvSpPr/>
            <p:nvPr/>
          </p:nvSpPr>
          <p:spPr>
            <a:xfrm flipH="false" flipV="false" rot="0">
              <a:off x="0" y="0"/>
              <a:ext cx="2408296" cy="2709333"/>
            </a:xfrm>
            <a:custGeom>
              <a:avLst/>
              <a:gdLst/>
              <a:ahLst/>
              <a:cxnLst/>
              <a:rect r="r" b="b" t="t" l="l"/>
              <a:pathLst>
                <a:path h="2709333" w="2408296">
                  <a:moveTo>
                    <a:pt x="0" y="0"/>
                  </a:moveTo>
                  <a:lnTo>
                    <a:pt x="2408296" y="0"/>
                  </a:lnTo>
                  <a:lnTo>
                    <a:pt x="2408296" y="2709333"/>
                  </a:lnTo>
                  <a:lnTo>
                    <a:pt x="0" y="2709333"/>
                  </a:lnTo>
                  <a:close/>
                </a:path>
              </a:pathLst>
            </a:custGeom>
            <a:solidFill>
              <a:srgbClr val="FFFFFF"/>
            </a:solidFill>
          </p:spPr>
        </p:sp>
        <p:sp>
          <p:nvSpPr>
            <p:cNvPr name="TextBox 5" id="5"/>
            <p:cNvSpPr txBox="true"/>
            <p:nvPr/>
          </p:nvSpPr>
          <p:spPr>
            <a:xfrm>
              <a:off x="0" y="-47625"/>
              <a:ext cx="2408296" cy="2756958"/>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9658350" y="236762"/>
            <a:ext cx="7600950" cy="8136084"/>
          </a:xfrm>
          <a:prstGeom prst="rect">
            <a:avLst/>
          </a:prstGeom>
        </p:spPr>
        <p:txBody>
          <a:bodyPr anchor="t" rtlCol="false" tIns="0" lIns="0" bIns="0" rIns="0">
            <a:spAutoFit/>
          </a:bodyPr>
          <a:lstStyle/>
          <a:p>
            <a:pPr algn="l" marL="566006" indent="-283003" lvl="1">
              <a:lnSpc>
                <a:spcPts val="5007"/>
              </a:lnSpc>
              <a:buFont typeface="Arial"/>
              <a:buChar char="•"/>
            </a:pPr>
            <a:r>
              <a:rPr lang="en-US" sz="2621" spc="262">
                <a:solidFill>
                  <a:srgbClr val="194A8D"/>
                </a:solidFill>
                <a:latin typeface="Arimo"/>
                <a:ea typeface="Arimo"/>
                <a:cs typeface="Arimo"/>
                <a:sym typeface="Arimo"/>
              </a:rPr>
              <a:t>✅ Amarilla is the top-performing product in terms of sales and margin.</a:t>
            </a:r>
          </a:p>
          <a:p>
            <a:pPr algn="l" marL="566006" indent="-283003" lvl="1">
              <a:lnSpc>
                <a:spcPts val="5007"/>
              </a:lnSpc>
              <a:buFont typeface="Arial"/>
              <a:buChar char="•"/>
            </a:pPr>
            <a:r>
              <a:rPr lang="en-US" sz="2621" spc="262">
                <a:solidFill>
                  <a:srgbClr val="194A8D"/>
                </a:solidFill>
                <a:latin typeface="Arimo"/>
                <a:ea typeface="Arimo"/>
                <a:cs typeface="Arimo"/>
                <a:sym typeface="Arimo"/>
              </a:rPr>
              <a:t> ✅ Midmarket segment drives the majority of profit contribution (~58%).</a:t>
            </a:r>
          </a:p>
          <a:p>
            <a:pPr algn="l" marL="566006" indent="-283003" lvl="1">
              <a:lnSpc>
                <a:spcPts val="5007"/>
              </a:lnSpc>
              <a:buFont typeface="Arial"/>
              <a:buChar char="•"/>
            </a:pPr>
            <a:r>
              <a:rPr lang="en-US" sz="2621" spc="262">
                <a:solidFill>
                  <a:srgbClr val="194A8D"/>
                </a:solidFill>
                <a:latin typeface="Arimo"/>
                <a:ea typeface="Arimo"/>
                <a:cs typeface="Arimo"/>
                <a:sym typeface="Arimo"/>
              </a:rPr>
              <a:t> ✅ Strong MoM Profit Growth observed in July 2014.</a:t>
            </a:r>
          </a:p>
          <a:p>
            <a:pPr algn="l" marL="566006" indent="-283003" lvl="1">
              <a:lnSpc>
                <a:spcPts val="5007"/>
              </a:lnSpc>
              <a:buFont typeface="Arial"/>
              <a:buChar char="•"/>
            </a:pPr>
            <a:r>
              <a:rPr lang="en-US" sz="2621" spc="262">
                <a:solidFill>
                  <a:srgbClr val="194A8D"/>
                </a:solidFill>
                <a:latin typeface="Arimo"/>
                <a:ea typeface="Arimo"/>
                <a:cs typeface="Arimo"/>
                <a:sym typeface="Arimo"/>
              </a:rPr>
              <a:t> ✅ Carretera and Amarilla show the highest profit margins among all products.</a:t>
            </a:r>
          </a:p>
          <a:p>
            <a:pPr algn="l" marL="566006" indent="-283003" lvl="1">
              <a:lnSpc>
                <a:spcPts val="5007"/>
              </a:lnSpc>
              <a:buFont typeface="Arial"/>
              <a:buChar char="•"/>
            </a:pPr>
            <a:r>
              <a:rPr lang="en-US" sz="2621" spc="262">
                <a:solidFill>
                  <a:srgbClr val="194A8D"/>
                </a:solidFill>
                <a:latin typeface="Arimo"/>
                <a:ea typeface="Arimo"/>
                <a:cs typeface="Arimo"/>
                <a:sym typeface="Arimo"/>
              </a:rPr>
              <a:t> ✅ Financial Breakdown reveals VTT and Amarilla as high-volume contributors but with varied profitability</a:t>
            </a:r>
          </a:p>
        </p:txBody>
      </p:sp>
      <p:sp>
        <p:nvSpPr>
          <p:cNvPr name="Freeform 7" id="7"/>
          <p:cNvSpPr/>
          <p:nvPr/>
        </p:nvSpPr>
        <p:spPr>
          <a:xfrm flipH="false" flipV="false" rot="0">
            <a:off x="8944127" y="8134952"/>
            <a:ext cx="6667707" cy="3145099"/>
          </a:xfrm>
          <a:custGeom>
            <a:avLst/>
            <a:gdLst/>
            <a:ahLst/>
            <a:cxnLst/>
            <a:rect r="r" b="b" t="t" l="l"/>
            <a:pathLst>
              <a:path h="3145099" w="6667707">
                <a:moveTo>
                  <a:pt x="0" y="0"/>
                </a:moveTo>
                <a:lnTo>
                  <a:pt x="6667707" y="0"/>
                </a:lnTo>
                <a:lnTo>
                  <a:pt x="6667707" y="3145098"/>
                </a:lnTo>
                <a:lnTo>
                  <a:pt x="0" y="31450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4182621" y="8134952"/>
            <a:ext cx="6667707" cy="3145099"/>
          </a:xfrm>
          <a:custGeom>
            <a:avLst/>
            <a:gdLst/>
            <a:ahLst/>
            <a:cxnLst/>
            <a:rect r="r" b="b" t="t" l="l"/>
            <a:pathLst>
              <a:path h="3145099" w="6667707">
                <a:moveTo>
                  <a:pt x="0" y="0"/>
                </a:moveTo>
                <a:lnTo>
                  <a:pt x="6667708" y="0"/>
                </a:lnTo>
                <a:lnTo>
                  <a:pt x="6667708" y="3145098"/>
                </a:lnTo>
                <a:lnTo>
                  <a:pt x="0" y="31450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1252550" y="3532621"/>
            <a:ext cx="7086415" cy="3326533"/>
          </a:xfrm>
          <a:prstGeom prst="rect">
            <a:avLst/>
          </a:prstGeom>
        </p:spPr>
        <p:txBody>
          <a:bodyPr anchor="t" rtlCol="false" tIns="0" lIns="0" bIns="0" rIns="0">
            <a:spAutoFit/>
          </a:bodyPr>
          <a:lstStyle/>
          <a:p>
            <a:pPr algn="l">
              <a:lnSpc>
                <a:spcPts val="8655"/>
              </a:lnSpc>
            </a:pPr>
            <a:r>
              <a:rPr lang="en-US" sz="8165" spc="816">
                <a:solidFill>
                  <a:srgbClr val="FFFFFF"/>
                </a:solidFill>
                <a:latin typeface="League Spartan"/>
                <a:ea typeface="League Spartan"/>
                <a:cs typeface="League Spartan"/>
                <a:sym typeface="League Spartan"/>
              </a:rPr>
              <a:t>KEY BUSINESS INSIGHTS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874B0">
                <a:alpha val="100000"/>
              </a:srgbClr>
            </a:gs>
            <a:gs pos="100000">
              <a:srgbClr val="053371">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grpSp>
        <p:nvGrpSpPr>
          <p:cNvPr name="Group 2" id="2"/>
          <p:cNvGrpSpPr/>
          <p:nvPr/>
        </p:nvGrpSpPr>
        <p:grpSpPr>
          <a:xfrm rot="0">
            <a:off x="0" y="8633839"/>
            <a:ext cx="18288000" cy="5288583"/>
            <a:chOff x="0" y="0"/>
            <a:chExt cx="2833290" cy="819340"/>
          </a:xfrm>
        </p:grpSpPr>
        <p:sp>
          <p:nvSpPr>
            <p:cNvPr name="Freeform 3" id="3"/>
            <p:cNvSpPr/>
            <p:nvPr/>
          </p:nvSpPr>
          <p:spPr>
            <a:xfrm flipH="false" flipV="false" rot="0">
              <a:off x="0" y="0"/>
              <a:ext cx="2833290" cy="819340"/>
            </a:xfrm>
            <a:custGeom>
              <a:avLst/>
              <a:gdLst/>
              <a:ahLst/>
              <a:cxnLst/>
              <a:rect r="r" b="b" t="t" l="l"/>
              <a:pathLst>
                <a:path h="819340" w="2833290">
                  <a:moveTo>
                    <a:pt x="0" y="0"/>
                  </a:moveTo>
                  <a:lnTo>
                    <a:pt x="2833290" y="0"/>
                  </a:lnTo>
                  <a:lnTo>
                    <a:pt x="2833290" y="819340"/>
                  </a:lnTo>
                  <a:lnTo>
                    <a:pt x="0" y="819340"/>
                  </a:lnTo>
                  <a:close/>
                </a:path>
              </a:pathLst>
            </a:custGeom>
            <a:blipFill>
              <a:blip r:embed="rId2"/>
              <a:stretch>
                <a:fillRect l="0" t="-124703" r="0" b="-5687"/>
              </a:stretch>
            </a:blipFill>
          </p:spPr>
        </p:sp>
      </p:grpSp>
      <p:sp>
        <p:nvSpPr>
          <p:cNvPr name="Freeform 4" id="4"/>
          <p:cNvSpPr/>
          <p:nvPr/>
        </p:nvSpPr>
        <p:spPr>
          <a:xfrm flipH="false" flipV="true" rot="-5400000">
            <a:off x="15177010" y="-1253949"/>
            <a:ext cx="2720897" cy="5228794"/>
          </a:xfrm>
          <a:custGeom>
            <a:avLst/>
            <a:gdLst/>
            <a:ahLst/>
            <a:cxnLst/>
            <a:rect r="r" b="b" t="t" l="l"/>
            <a:pathLst>
              <a:path h="5228794" w="2720897">
                <a:moveTo>
                  <a:pt x="0" y="5228795"/>
                </a:moveTo>
                <a:lnTo>
                  <a:pt x="2720897" y="5228795"/>
                </a:lnTo>
                <a:lnTo>
                  <a:pt x="2720897" y="0"/>
                </a:lnTo>
                <a:lnTo>
                  <a:pt x="0" y="0"/>
                </a:lnTo>
                <a:lnTo>
                  <a:pt x="0" y="5228795"/>
                </a:lnTo>
                <a:close/>
              </a:path>
            </a:pathLst>
          </a:custGeom>
          <a:blipFill>
            <a:blip r:embed="rId3"/>
            <a:stretch>
              <a:fillRect l="0" t="0" r="0" b="0"/>
            </a:stretch>
          </a:blipFill>
        </p:spPr>
      </p:sp>
      <p:sp>
        <p:nvSpPr>
          <p:cNvPr name="TextBox 5" id="5"/>
          <p:cNvSpPr txBox="true"/>
          <p:nvPr/>
        </p:nvSpPr>
        <p:spPr>
          <a:xfrm rot="0">
            <a:off x="1750541" y="2608153"/>
            <a:ext cx="14786917" cy="1135783"/>
          </a:xfrm>
          <a:prstGeom prst="rect">
            <a:avLst/>
          </a:prstGeom>
        </p:spPr>
        <p:txBody>
          <a:bodyPr anchor="t" rtlCol="false" tIns="0" lIns="0" bIns="0" rIns="0">
            <a:spAutoFit/>
          </a:bodyPr>
          <a:lstStyle/>
          <a:p>
            <a:pPr algn="ctr">
              <a:lnSpc>
                <a:spcPts val="8655"/>
              </a:lnSpc>
            </a:pPr>
            <a:r>
              <a:rPr lang="en-US" sz="8165" spc="816">
                <a:solidFill>
                  <a:srgbClr val="FFFFFF"/>
                </a:solidFill>
                <a:latin typeface="League Spartan"/>
                <a:ea typeface="League Spartan"/>
                <a:cs typeface="League Spartan"/>
                <a:sym typeface="League Spartan"/>
              </a:rPr>
              <a:t>CONCLUSION</a:t>
            </a:r>
          </a:p>
        </p:txBody>
      </p:sp>
      <p:sp>
        <p:nvSpPr>
          <p:cNvPr name="TextBox 6" id="6"/>
          <p:cNvSpPr txBox="true"/>
          <p:nvPr/>
        </p:nvSpPr>
        <p:spPr>
          <a:xfrm rot="0">
            <a:off x="2256967" y="4048044"/>
            <a:ext cx="13841596" cy="3068156"/>
          </a:xfrm>
          <a:prstGeom prst="rect">
            <a:avLst/>
          </a:prstGeom>
        </p:spPr>
        <p:txBody>
          <a:bodyPr anchor="t" rtlCol="false" tIns="0" lIns="0" bIns="0" rIns="0">
            <a:spAutoFit/>
          </a:bodyPr>
          <a:lstStyle/>
          <a:p>
            <a:pPr algn="l">
              <a:lnSpc>
                <a:spcPts val="4040"/>
              </a:lnSpc>
            </a:pPr>
            <a:r>
              <a:rPr lang="en-US" sz="3812" spc="381">
                <a:solidFill>
                  <a:srgbClr val="FFFFFF"/>
                </a:solidFill>
                <a:latin typeface="Arimo"/>
                <a:ea typeface="Arimo"/>
                <a:cs typeface="Arimo"/>
                <a:sym typeface="Arimo"/>
              </a:rPr>
              <a:t>This dashboard delivers actionable insights into product performance, sales trends, and profit margins.</a:t>
            </a:r>
          </a:p>
          <a:p>
            <a:pPr algn="l">
              <a:lnSpc>
                <a:spcPts val="4040"/>
              </a:lnSpc>
            </a:pPr>
            <a:r>
              <a:rPr lang="en-US" sz="3812" spc="381">
                <a:solidFill>
                  <a:srgbClr val="FFFFFF"/>
                </a:solidFill>
                <a:latin typeface="Arimo"/>
                <a:ea typeface="Arimo"/>
                <a:cs typeface="Arimo"/>
                <a:sym typeface="Arimo"/>
              </a:rPr>
              <a:t> It empowers business users to make informed decisions through clean visuals and interactive elements.</a:t>
            </a:r>
          </a:p>
        </p:txBody>
      </p:sp>
      <p:sp>
        <p:nvSpPr>
          <p:cNvPr name="Freeform 7" id="7"/>
          <p:cNvSpPr/>
          <p:nvPr/>
        </p:nvSpPr>
        <p:spPr>
          <a:xfrm flipH="false" flipV="false" rot="-5400000">
            <a:off x="390093" y="-1471468"/>
            <a:ext cx="2720897" cy="5228794"/>
          </a:xfrm>
          <a:custGeom>
            <a:avLst/>
            <a:gdLst/>
            <a:ahLst/>
            <a:cxnLst/>
            <a:rect r="r" b="b" t="t" l="l"/>
            <a:pathLst>
              <a:path h="5228794" w="2720897">
                <a:moveTo>
                  <a:pt x="0" y="0"/>
                </a:moveTo>
                <a:lnTo>
                  <a:pt x="2720897" y="0"/>
                </a:lnTo>
                <a:lnTo>
                  <a:pt x="2720897" y="5228794"/>
                </a:lnTo>
                <a:lnTo>
                  <a:pt x="0" y="5228794"/>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874B0">
                <a:alpha val="100000"/>
              </a:srgbClr>
            </a:gs>
            <a:gs pos="100000">
              <a:srgbClr val="053371">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6635353" y="6637609"/>
            <a:ext cx="8572348" cy="4043501"/>
          </a:xfrm>
          <a:custGeom>
            <a:avLst/>
            <a:gdLst/>
            <a:ahLst/>
            <a:cxnLst/>
            <a:rect r="r" b="b" t="t" l="l"/>
            <a:pathLst>
              <a:path h="4043501" w="8572348">
                <a:moveTo>
                  <a:pt x="0" y="0"/>
                </a:moveTo>
                <a:lnTo>
                  <a:pt x="8572348" y="0"/>
                </a:lnTo>
                <a:lnTo>
                  <a:pt x="8572348" y="4043501"/>
                </a:lnTo>
                <a:lnTo>
                  <a:pt x="0" y="40435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4081354" y="1028700"/>
            <a:ext cx="4282420" cy="8229600"/>
          </a:xfrm>
          <a:custGeom>
            <a:avLst/>
            <a:gdLst/>
            <a:ahLst/>
            <a:cxnLst/>
            <a:rect r="r" b="b" t="t" l="l"/>
            <a:pathLst>
              <a:path h="8229600" w="4282420">
                <a:moveTo>
                  <a:pt x="0" y="0"/>
                </a:moveTo>
                <a:lnTo>
                  <a:pt x="4282420" y="0"/>
                </a:lnTo>
                <a:lnTo>
                  <a:pt x="4282420" y="8229600"/>
                </a:lnTo>
                <a:lnTo>
                  <a:pt x="0" y="8229600"/>
                </a:lnTo>
                <a:lnTo>
                  <a:pt x="0" y="0"/>
                </a:lnTo>
                <a:close/>
              </a:path>
            </a:pathLst>
          </a:custGeom>
          <a:blipFill>
            <a:blip r:embed="rId4"/>
            <a:stretch>
              <a:fillRect l="0" t="0" r="0" b="0"/>
            </a:stretch>
          </a:blipFill>
        </p:spPr>
      </p:sp>
      <p:sp>
        <p:nvSpPr>
          <p:cNvPr name="Freeform 4" id="4"/>
          <p:cNvSpPr/>
          <p:nvPr/>
        </p:nvSpPr>
        <p:spPr>
          <a:xfrm flipH="true" flipV="false" rot="0">
            <a:off x="0" y="1028700"/>
            <a:ext cx="4282420" cy="8229600"/>
          </a:xfrm>
          <a:custGeom>
            <a:avLst/>
            <a:gdLst/>
            <a:ahLst/>
            <a:cxnLst/>
            <a:rect r="r" b="b" t="t" l="l"/>
            <a:pathLst>
              <a:path h="8229600" w="4282420">
                <a:moveTo>
                  <a:pt x="4282420" y="0"/>
                </a:moveTo>
                <a:lnTo>
                  <a:pt x="0" y="0"/>
                </a:lnTo>
                <a:lnTo>
                  <a:pt x="0" y="8229600"/>
                </a:lnTo>
                <a:lnTo>
                  <a:pt x="4282420" y="8229600"/>
                </a:lnTo>
                <a:lnTo>
                  <a:pt x="4282420" y="0"/>
                </a:lnTo>
                <a:close/>
              </a:path>
            </a:pathLst>
          </a:custGeom>
          <a:blipFill>
            <a:blip r:embed="rId4"/>
            <a:stretch>
              <a:fillRect l="0" t="0" r="0" b="0"/>
            </a:stretch>
          </a:blipFill>
        </p:spPr>
      </p:sp>
      <p:sp>
        <p:nvSpPr>
          <p:cNvPr name="TextBox 5" id="5"/>
          <p:cNvSpPr txBox="true"/>
          <p:nvPr/>
        </p:nvSpPr>
        <p:spPr>
          <a:xfrm rot="0">
            <a:off x="4628749" y="3858064"/>
            <a:ext cx="9030502" cy="3396836"/>
          </a:xfrm>
          <a:prstGeom prst="rect">
            <a:avLst/>
          </a:prstGeom>
        </p:spPr>
        <p:txBody>
          <a:bodyPr anchor="t" rtlCol="false" tIns="0" lIns="0" bIns="0" rIns="0">
            <a:spAutoFit/>
          </a:bodyPr>
          <a:lstStyle/>
          <a:p>
            <a:pPr algn="ctr">
              <a:lnSpc>
                <a:spcPts val="13184"/>
              </a:lnSpc>
            </a:pPr>
            <a:r>
              <a:rPr lang="en-US" sz="12438" spc="1243">
                <a:solidFill>
                  <a:srgbClr val="FFFFFF"/>
                </a:solidFill>
                <a:latin typeface="League Spartan"/>
                <a:ea typeface="League Spartan"/>
                <a:cs typeface="League Spartan"/>
                <a:sym typeface="League Spartan"/>
              </a:rPr>
              <a:t>THANK YOU</a:t>
            </a:r>
          </a:p>
        </p:txBody>
      </p:sp>
      <p:sp>
        <p:nvSpPr>
          <p:cNvPr name="Freeform 6" id="6"/>
          <p:cNvSpPr/>
          <p:nvPr/>
        </p:nvSpPr>
        <p:spPr>
          <a:xfrm flipH="false" flipV="false" rot="0">
            <a:off x="0" y="6637609"/>
            <a:ext cx="8572348" cy="4043501"/>
          </a:xfrm>
          <a:custGeom>
            <a:avLst/>
            <a:gdLst/>
            <a:ahLst/>
            <a:cxnLst/>
            <a:rect r="r" b="b" t="t" l="l"/>
            <a:pathLst>
              <a:path h="4043501" w="8572348">
                <a:moveTo>
                  <a:pt x="0" y="0"/>
                </a:moveTo>
                <a:lnTo>
                  <a:pt x="8572348" y="0"/>
                </a:lnTo>
                <a:lnTo>
                  <a:pt x="8572348" y="4043501"/>
                </a:lnTo>
                <a:lnTo>
                  <a:pt x="0" y="40435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3270706" y="6637609"/>
            <a:ext cx="8572348" cy="4043501"/>
          </a:xfrm>
          <a:custGeom>
            <a:avLst/>
            <a:gdLst/>
            <a:ahLst/>
            <a:cxnLst/>
            <a:rect r="r" b="b" t="t" l="l"/>
            <a:pathLst>
              <a:path h="4043501" w="8572348">
                <a:moveTo>
                  <a:pt x="0" y="0"/>
                </a:moveTo>
                <a:lnTo>
                  <a:pt x="8572348" y="0"/>
                </a:lnTo>
                <a:lnTo>
                  <a:pt x="8572348" y="4043501"/>
                </a:lnTo>
                <a:lnTo>
                  <a:pt x="0" y="40435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8278001" y="1028700"/>
            <a:ext cx="1731997" cy="1499565"/>
          </a:xfrm>
          <a:custGeom>
            <a:avLst/>
            <a:gdLst/>
            <a:ahLst/>
            <a:cxnLst/>
            <a:rect r="r" b="b" t="t" l="l"/>
            <a:pathLst>
              <a:path h="1499565" w="1731997">
                <a:moveTo>
                  <a:pt x="0" y="0"/>
                </a:moveTo>
                <a:lnTo>
                  <a:pt x="1731998" y="0"/>
                </a:lnTo>
                <a:lnTo>
                  <a:pt x="1731998" y="1499565"/>
                </a:lnTo>
                <a:lnTo>
                  <a:pt x="0" y="149956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DAGlpvZvkNA</dc:identifier>
  <dcterms:modified xsi:type="dcterms:W3CDTF">2011-08-01T06:04:30Z</dcterms:modified>
  <cp:revision>1</cp:revision>
  <dc:title>Sales &amp; Profit Insights Dashboard</dc:title>
</cp:coreProperties>
</file>

<file path=docProps/thumbnail.jpeg>
</file>